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56" r:id="rId3"/>
    <p:sldId id="257" r:id="rId4"/>
    <p:sldId id="258" r:id="rId5"/>
    <p:sldId id="259" r:id="rId6"/>
    <p:sldId id="260" r:id="rId7"/>
    <p:sldId id="261" r:id="rId8"/>
    <p:sldId id="268" r:id="rId9"/>
    <p:sldId id="262" r:id="rId10"/>
    <p:sldId id="263" r:id="rId11"/>
    <p:sldId id="264" r:id="rId12"/>
    <p:sldId id="265" r:id="rId13"/>
    <p:sldId id="266" r:id="rId14"/>
    <p:sldId id="267" r:id="rId15"/>
  </p:sldIdLst>
  <p:sldSz cx="12192000" cy="6858000"/>
  <p:notesSz cx="6858000" cy="9144000"/>
  <p:embeddedFontLst>
    <p:embeddedFont>
      <p:font typeface="Roboto"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XUmYX0dfDnWuE8lnWnSR52Q3yp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dooley" initials="s" lastIdx="1" clrIdx="0">
    <p:extLst>
      <p:ext uri="{19B8F6BF-5375-455C-9EA6-DF929625EA0E}">
        <p15:presenceInfo xmlns:p15="http://schemas.microsoft.com/office/powerpoint/2012/main" userId="be086edcb685ee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4082a842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24082a842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082a842b3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g24082a842b3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082a842b3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24082a842b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4082a842b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24082a842b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9" name="Google Shape;8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5" name="Google Shape;95;p1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6" name="Google Shape;96;p1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p1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9" name="Google Shape;119;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1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 name="Google Shape;126;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p2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1"/>
          <p:cNvSpPr>
            <a:spLocks noGrp="1"/>
          </p:cNvSpPr>
          <p:nvPr>
            <p:ph type="pic" idx="2"/>
          </p:nvPr>
        </p:nvSpPr>
        <p:spPr>
          <a:xfrm>
            <a:off x="5183188" y="987425"/>
            <a:ext cx="6172200" cy="4873500"/>
          </a:xfrm>
          <a:prstGeom prst="rect">
            <a:avLst/>
          </a:prstGeom>
          <a:noFill/>
          <a:ln>
            <a:noFill/>
          </a:ln>
        </p:spPr>
      </p:sp>
      <p:sp>
        <p:nvSpPr>
          <p:cNvPr id="139" name="Google Shape;139;p2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2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2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500"/>
          </a:xfrm>
          <a:prstGeom prst="rect">
            <a:avLst/>
          </a:prstGeom>
          <a:noFill/>
          <a:ln>
            <a:noFill/>
          </a:ln>
        </p:spPr>
      </p:sp>
      <p:sp>
        <p:nvSpPr>
          <p:cNvPr id="64" name="Google Shape;64;p3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29000"/>
          </a:blip>
          <a:stretch>
            <a:fillRect/>
          </a:stretch>
        </a:blip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youtube.com/watch?v=zm3d9PHSDbE" TargetMode="External"/><Relationship Id="rId5" Type="http://schemas.openxmlformats.org/officeDocument/2006/relationships/hyperlink" Target="https://www.instrumart.com/assets/GFK-2722A.pdf" TargetMode="External"/><Relationship Id="rId4" Type="http://schemas.openxmlformats.org/officeDocument/2006/relationships/hyperlink" Target="https://www.instrumart.com/pages/529/ge-fanuc-9030-conversion-to-rx3i-refere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1524000" y="1122363"/>
            <a:ext cx="9144000" cy="1035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latin typeface="Calibri"/>
                <a:ea typeface="Calibri"/>
                <a:cs typeface="Calibri"/>
                <a:sym typeface="Calibri"/>
              </a:rPr>
              <a:t>Migrate from GE Fanuc 9030</a:t>
            </a:r>
            <a:endParaRPr sz="3600">
              <a:latin typeface="Calibri"/>
              <a:ea typeface="Calibri"/>
              <a:cs typeface="Calibri"/>
              <a:sym typeface="Calibri"/>
            </a:endParaRPr>
          </a:p>
        </p:txBody>
      </p:sp>
      <p:sp>
        <p:nvSpPr>
          <p:cNvPr id="160" name="Google Shape;160;p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r>
              <a:rPr lang="en-US" sz="3600"/>
              <a:t>To the Emerson RX3i</a:t>
            </a:r>
            <a:endParaRPr/>
          </a:p>
          <a:p>
            <a:pPr marL="0" lvl="0" indent="0" algn="ctr" rtl="0">
              <a:lnSpc>
                <a:spcPct val="90000"/>
              </a:lnSpc>
              <a:spcBef>
                <a:spcPts val="100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51"/>
        <p:cNvGrpSpPr/>
        <p:nvPr/>
      </p:nvGrpSpPr>
      <p:grpSpPr>
        <a:xfrm>
          <a:off x="0" y="0"/>
          <a:ext cx="0" cy="0"/>
          <a:chOff x="0" y="0"/>
          <a:chExt cx="0" cy="0"/>
        </a:xfrm>
      </p:grpSpPr>
      <p:sp>
        <p:nvSpPr>
          <p:cNvPr id="252" name="Google Shape;252;g24082a842b3_0_95"/>
          <p:cNvSpPr txBox="1">
            <a:spLocks noGrp="1"/>
          </p:cNvSpPr>
          <p:nvPr>
            <p:ph type="title"/>
          </p:nvPr>
        </p:nvSpPr>
        <p:spPr>
          <a:xfrm>
            <a:off x="633119" y="194338"/>
            <a:ext cx="10515600" cy="645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rgbClr val="FF0000"/>
                </a:solidFill>
              </a:rPr>
              <a:t>Other Communication Cards</a:t>
            </a:r>
            <a:endParaRPr>
              <a:solidFill>
                <a:srgbClr val="FF0000"/>
              </a:solidFill>
            </a:endParaRPr>
          </a:p>
        </p:txBody>
      </p:sp>
      <p:sp>
        <p:nvSpPr>
          <p:cNvPr id="253" name="Google Shape;253;g24082a842b3_0_95"/>
          <p:cNvSpPr/>
          <p:nvPr/>
        </p:nvSpPr>
        <p:spPr>
          <a:xfrm>
            <a:off x="6228041" y="3872130"/>
            <a:ext cx="3666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g24082a842b3_0_95"/>
          <p:cNvSpPr txBox="1"/>
          <p:nvPr/>
        </p:nvSpPr>
        <p:spPr>
          <a:xfrm>
            <a:off x="413550" y="1090800"/>
            <a:ext cx="2885700" cy="2308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IC695CMM00x may be needed if it is replacing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“Co-Processor”</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COMM REQs</a:t>
            </a:r>
            <a:endParaRPr sz="1800">
              <a:solidFill>
                <a:schemeClr val="dk1"/>
              </a:solidFill>
              <a:latin typeface="Calibri"/>
              <a:ea typeface="Calibri"/>
              <a:cs typeface="Calibri"/>
              <a:sym typeface="Calibri"/>
            </a:endParaRPr>
          </a:p>
          <a:p>
            <a:pPr marL="457200" marR="0" lvl="0" indent="-342900" algn="l" rtl="0">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Serial Communications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5" name="Google Shape;255;g24082a842b3_0_95"/>
          <p:cNvPicPr preferRelativeResize="0"/>
          <p:nvPr/>
        </p:nvPicPr>
        <p:blipFill>
          <a:blip r:embed="rId3">
            <a:alphaModFix/>
          </a:blip>
          <a:stretch>
            <a:fillRect/>
          </a:stretch>
        </p:blipFill>
        <p:spPr>
          <a:xfrm>
            <a:off x="3611900" y="1090800"/>
            <a:ext cx="1066800" cy="4143375"/>
          </a:xfrm>
          <a:prstGeom prst="rect">
            <a:avLst/>
          </a:prstGeom>
          <a:noFill/>
          <a:ln>
            <a:noFill/>
          </a:ln>
        </p:spPr>
      </p:pic>
      <p:sp>
        <p:nvSpPr>
          <p:cNvPr id="256" name="Google Shape;256;g24082a842b3_0_95"/>
          <p:cNvSpPr txBox="1"/>
          <p:nvPr/>
        </p:nvSpPr>
        <p:spPr>
          <a:xfrm>
            <a:off x="5245375" y="1090800"/>
            <a:ext cx="2885700" cy="22164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DeviceNet module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650">
                <a:solidFill>
                  <a:srgbClr val="1F1F1F"/>
                </a:solidFill>
                <a:highlight>
                  <a:srgbClr val="FFFFFF"/>
                </a:highlight>
                <a:latin typeface="Roboto"/>
                <a:ea typeface="Roboto"/>
                <a:cs typeface="Roboto"/>
                <a:sym typeface="Roboto"/>
              </a:rPr>
              <a:t>IC694DNM200 has been discontinued.  Suggested to use a protocol converter and bring in as Profinet.</a:t>
            </a:r>
            <a:endParaRPr sz="1800">
              <a:solidFill>
                <a:schemeClr val="dk1"/>
              </a:solidFill>
              <a:latin typeface="Calibri"/>
              <a:ea typeface="Calibri"/>
              <a:cs typeface="Calibri"/>
              <a:sym typeface="Calibri"/>
            </a:endParaRPr>
          </a:p>
          <a:p>
            <a:pPr marL="45720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7" name="Google Shape;257;g24082a842b3_0_95"/>
          <p:cNvPicPr preferRelativeResize="0"/>
          <p:nvPr/>
        </p:nvPicPr>
        <p:blipFill>
          <a:blip r:embed="rId4">
            <a:alphaModFix/>
          </a:blip>
          <a:stretch>
            <a:fillRect/>
          </a:stretch>
        </p:blipFill>
        <p:spPr>
          <a:xfrm>
            <a:off x="5245375" y="3558050"/>
            <a:ext cx="2885700" cy="2628900"/>
          </a:xfrm>
          <a:prstGeom prst="rect">
            <a:avLst/>
          </a:prstGeom>
          <a:noFill/>
          <a:ln w="9525" cap="flat" cmpd="sng">
            <a:solidFill>
              <a:srgbClr val="FF0000"/>
            </a:solidFill>
            <a:prstDash val="solid"/>
            <a:round/>
            <a:headEnd type="none" w="sm" len="sm"/>
            <a:tailEnd type="none" w="sm" len="sm"/>
          </a:ln>
        </p:spPr>
      </p:pic>
      <p:pic>
        <p:nvPicPr>
          <p:cNvPr id="258" name="Google Shape;258;g24082a842b3_0_95"/>
          <p:cNvPicPr preferRelativeResize="0"/>
          <p:nvPr/>
        </p:nvPicPr>
        <p:blipFill>
          <a:blip r:embed="rId5">
            <a:alphaModFix/>
          </a:blip>
          <a:stretch>
            <a:fillRect/>
          </a:stretch>
        </p:blipFill>
        <p:spPr>
          <a:xfrm>
            <a:off x="8405266" y="1233475"/>
            <a:ext cx="1123950" cy="4391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62"/>
        <p:cNvGrpSpPr/>
        <p:nvPr/>
      </p:nvGrpSpPr>
      <p:grpSpPr>
        <a:xfrm>
          <a:off x="0" y="0"/>
          <a:ext cx="0" cy="0"/>
          <a:chOff x="0" y="0"/>
          <a:chExt cx="0" cy="0"/>
        </a:xfrm>
      </p:grpSpPr>
      <p:sp>
        <p:nvSpPr>
          <p:cNvPr id="263" name="Google Shape;263;p7"/>
          <p:cNvSpPr txBox="1">
            <a:spLocks noGrp="1"/>
          </p:cNvSpPr>
          <p:nvPr>
            <p:ph type="title"/>
          </p:nvPr>
        </p:nvSpPr>
        <p:spPr>
          <a:xfrm>
            <a:off x="633119" y="194338"/>
            <a:ext cx="10515600" cy="64552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rgbClr val="FF0000"/>
                </a:solidFill>
              </a:rPr>
              <a:t>Horner Electric</a:t>
            </a:r>
            <a:endParaRPr>
              <a:solidFill>
                <a:srgbClr val="FF0000"/>
              </a:solidFill>
            </a:endParaRPr>
          </a:p>
        </p:txBody>
      </p:sp>
      <p:sp>
        <p:nvSpPr>
          <p:cNvPr id="264" name="Google Shape;264;p7"/>
          <p:cNvSpPr txBox="1"/>
          <p:nvPr/>
        </p:nvSpPr>
        <p:spPr>
          <a:xfrm>
            <a:off x="658600" y="839866"/>
            <a:ext cx="2098247" cy="18158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Horner Electric had RTD and thermocouple modules that were popular.  Usually there were 6 channels.  Emerson has a few different options.</a:t>
            </a:r>
            <a:endParaRPr/>
          </a:p>
        </p:txBody>
      </p:sp>
      <p:sp>
        <p:nvSpPr>
          <p:cNvPr id="265" name="Google Shape;265;p7"/>
          <p:cNvSpPr/>
          <p:nvPr/>
        </p:nvSpPr>
        <p:spPr>
          <a:xfrm>
            <a:off x="2910206" y="890732"/>
            <a:ext cx="2298172" cy="152729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Option 1. </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Easiest, most versatile</a:t>
            </a:r>
            <a:endParaRPr sz="1200">
              <a:solidFill>
                <a:schemeClr val="lt1"/>
              </a:solidFill>
              <a:latin typeface="Calibri"/>
              <a:ea typeface="Calibri"/>
              <a:cs typeface="Calibri"/>
              <a:sym typeface="Calibri"/>
            </a:endParaRPr>
          </a:p>
        </p:txBody>
      </p:sp>
      <p:pic>
        <p:nvPicPr>
          <p:cNvPr id="266" name="Google Shape;266;p7"/>
          <p:cNvPicPr preferRelativeResize="0"/>
          <p:nvPr/>
        </p:nvPicPr>
        <p:blipFill rotWithShape="1">
          <a:blip r:embed="rId3">
            <a:alphaModFix/>
          </a:blip>
          <a:srcRect/>
          <a:stretch/>
        </p:blipFill>
        <p:spPr>
          <a:xfrm>
            <a:off x="343020" y="2798994"/>
            <a:ext cx="2567186" cy="4010179"/>
          </a:xfrm>
          <a:prstGeom prst="rect">
            <a:avLst/>
          </a:prstGeom>
          <a:noFill/>
          <a:ln>
            <a:noFill/>
          </a:ln>
        </p:spPr>
      </p:pic>
      <p:pic>
        <p:nvPicPr>
          <p:cNvPr id="267" name="Google Shape;267;p7"/>
          <p:cNvPicPr preferRelativeResize="0"/>
          <p:nvPr/>
        </p:nvPicPr>
        <p:blipFill rotWithShape="1">
          <a:blip r:embed="rId4">
            <a:alphaModFix/>
          </a:blip>
          <a:srcRect/>
          <a:stretch/>
        </p:blipFill>
        <p:spPr>
          <a:xfrm>
            <a:off x="5361737" y="590486"/>
            <a:ext cx="636167" cy="2314642"/>
          </a:xfrm>
          <a:prstGeom prst="rect">
            <a:avLst/>
          </a:prstGeom>
          <a:noFill/>
          <a:ln>
            <a:noFill/>
          </a:ln>
        </p:spPr>
      </p:pic>
      <p:sp>
        <p:nvSpPr>
          <p:cNvPr id="268" name="Google Shape;268;p7"/>
          <p:cNvSpPr/>
          <p:nvPr/>
        </p:nvSpPr>
        <p:spPr>
          <a:xfrm>
            <a:off x="6228041" y="1563141"/>
            <a:ext cx="5763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212529"/>
                </a:solidFill>
                <a:latin typeface="Proxima Nova"/>
                <a:ea typeface="Proxima Nova"/>
                <a:cs typeface="Proxima Nova"/>
                <a:sym typeface="Proxima Nova"/>
              </a:rPr>
              <a:t>IC695ALG600 universal 8 channel input.  Non-isolated.</a:t>
            </a:r>
            <a:endParaRPr sz="1800">
              <a:solidFill>
                <a:schemeClr val="dk1"/>
              </a:solidFill>
              <a:latin typeface="Calibri"/>
              <a:ea typeface="Calibri"/>
              <a:cs typeface="Calibri"/>
              <a:sym typeface="Calibri"/>
            </a:endParaRPr>
          </a:p>
        </p:txBody>
      </p:sp>
      <p:sp>
        <p:nvSpPr>
          <p:cNvPr id="269" name="Google Shape;269;p7"/>
          <p:cNvSpPr/>
          <p:nvPr/>
        </p:nvSpPr>
        <p:spPr>
          <a:xfrm>
            <a:off x="6228041" y="3872130"/>
            <a:ext cx="36665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7"/>
          <p:cNvSpPr/>
          <p:nvPr/>
        </p:nvSpPr>
        <p:spPr>
          <a:xfrm>
            <a:off x="2910206" y="3613505"/>
            <a:ext cx="2298172" cy="152729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Option 2. </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modules specific for TC or RTDs…</a:t>
            </a:r>
            <a:endParaRPr sz="1200">
              <a:solidFill>
                <a:schemeClr val="lt1"/>
              </a:solidFill>
              <a:latin typeface="Calibri"/>
              <a:ea typeface="Calibri"/>
              <a:cs typeface="Calibri"/>
              <a:sym typeface="Calibri"/>
            </a:endParaRPr>
          </a:p>
        </p:txBody>
      </p:sp>
      <p:sp>
        <p:nvSpPr>
          <p:cNvPr id="271" name="Google Shape;271;p7"/>
          <p:cNvSpPr txBox="1"/>
          <p:nvPr/>
        </p:nvSpPr>
        <p:spPr>
          <a:xfrm>
            <a:off x="5595582" y="3357349"/>
            <a:ext cx="6100549"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Choose appropriate for sensor type and channels needed.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IC695ALG106 Isolated voltage/current – 6 channel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IC695ALG112 Isolated voltage/current – 12 channel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IC695ALG608  RTD 2/3/4 wire – 8 channel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IC695ALG508 Isolated RTD 2/3/4 wire – 8 channel</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IC695ALG312 TC Input J/K/T/E/R/S/B/N/C – 12 channel</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IC695ALG412 Isolated TC Input J/K/T/E/R/S/B/N/C – 12 channel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5"/>
        <p:cNvGrpSpPr/>
        <p:nvPr/>
      </p:nvGrpSpPr>
      <p:grpSpPr>
        <a:xfrm>
          <a:off x="0" y="0"/>
          <a:ext cx="0" cy="0"/>
          <a:chOff x="0" y="0"/>
          <a:chExt cx="0" cy="0"/>
        </a:xfrm>
      </p:grpSpPr>
      <p:sp>
        <p:nvSpPr>
          <p:cNvPr id="276" name="Google Shape;276;g24082a842b3_0_0"/>
          <p:cNvSpPr txBox="1">
            <a:spLocks noGrp="1"/>
          </p:cNvSpPr>
          <p:nvPr>
            <p:ph type="title"/>
          </p:nvPr>
        </p:nvSpPr>
        <p:spPr>
          <a:xfrm>
            <a:off x="633119" y="194338"/>
            <a:ext cx="10515600" cy="645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rgbClr val="FF0000"/>
                </a:solidFill>
              </a:rPr>
              <a:t>Motion Modules</a:t>
            </a:r>
            <a:endParaRPr>
              <a:solidFill>
                <a:srgbClr val="FF0000"/>
              </a:solidFill>
            </a:endParaRPr>
          </a:p>
        </p:txBody>
      </p:sp>
      <p:sp>
        <p:nvSpPr>
          <p:cNvPr id="277" name="Google Shape;277;g24082a842b3_0_0"/>
          <p:cNvSpPr txBox="1"/>
          <p:nvPr/>
        </p:nvSpPr>
        <p:spPr>
          <a:xfrm>
            <a:off x="658600" y="839895"/>
            <a:ext cx="2098500" cy="1385400"/>
          </a:xfrm>
          <a:prstGeom prst="rect">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a:t>IC693DSM3xx  - Servo module.  Worked with GE Fanuc proprietary protocol. </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p:txBody>
      </p:sp>
      <p:sp>
        <p:nvSpPr>
          <p:cNvPr id="278" name="Google Shape;278;g24082a842b3_0_0"/>
          <p:cNvSpPr/>
          <p:nvPr/>
        </p:nvSpPr>
        <p:spPr>
          <a:xfrm>
            <a:off x="2757106" y="839907"/>
            <a:ext cx="2298300" cy="15273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Option 1. </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IC695PMM335</a:t>
            </a:r>
            <a:endParaRPr sz="1200">
              <a:solidFill>
                <a:schemeClr val="lt1"/>
              </a:solidFill>
              <a:latin typeface="Calibri"/>
              <a:ea typeface="Calibri"/>
              <a:cs typeface="Calibri"/>
              <a:sym typeface="Calibri"/>
            </a:endParaRPr>
          </a:p>
        </p:txBody>
      </p:sp>
      <p:sp>
        <p:nvSpPr>
          <p:cNvPr id="279" name="Google Shape;279;g24082a842b3_0_0"/>
          <p:cNvSpPr/>
          <p:nvPr/>
        </p:nvSpPr>
        <p:spPr>
          <a:xfrm>
            <a:off x="6228050" y="1563163"/>
            <a:ext cx="5763000" cy="918300"/>
          </a:xfrm>
          <a:prstGeom prst="rect">
            <a:avLst/>
          </a:prstGeom>
          <a:no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12529"/>
                </a:solidFill>
                <a:latin typeface="Proxima Nova"/>
                <a:ea typeface="Proxima Nova"/>
                <a:cs typeface="Proxima Nova"/>
                <a:sym typeface="Proxima Nova"/>
              </a:rPr>
              <a:t>Must be installed in an RX3i rack.  Serial remote racks are not supported. Old servo drive and motor can be used with IC695PMM3</a:t>
            </a:r>
            <a:r>
              <a:rPr lang="en-US" sz="1800" b="1">
                <a:solidFill>
                  <a:srgbClr val="212529"/>
                </a:solidFill>
                <a:latin typeface="Proxima Nova"/>
                <a:ea typeface="Proxima Nova"/>
                <a:cs typeface="Proxima Nova"/>
                <a:sym typeface="Proxima Nova"/>
              </a:rPr>
              <a:t>3</a:t>
            </a:r>
            <a:r>
              <a:rPr lang="en-US" sz="1800">
                <a:solidFill>
                  <a:srgbClr val="212529"/>
                </a:solidFill>
                <a:latin typeface="Proxima Nova"/>
                <a:ea typeface="Proxima Nova"/>
                <a:cs typeface="Proxima Nova"/>
                <a:sym typeface="Proxima Nova"/>
              </a:rPr>
              <a:t>5. </a:t>
            </a:r>
            <a:endParaRPr sz="1800">
              <a:solidFill>
                <a:schemeClr val="dk1"/>
              </a:solidFill>
              <a:latin typeface="Calibri"/>
              <a:ea typeface="Calibri"/>
              <a:cs typeface="Calibri"/>
              <a:sym typeface="Calibri"/>
            </a:endParaRPr>
          </a:p>
        </p:txBody>
      </p:sp>
      <p:sp>
        <p:nvSpPr>
          <p:cNvPr id="280" name="Google Shape;280;g24082a842b3_0_0"/>
          <p:cNvSpPr/>
          <p:nvPr/>
        </p:nvSpPr>
        <p:spPr>
          <a:xfrm>
            <a:off x="6228041" y="3872130"/>
            <a:ext cx="3666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g24082a842b3_0_0"/>
          <p:cNvSpPr/>
          <p:nvPr/>
        </p:nvSpPr>
        <p:spPr>
          <a:xfrm>
            <a:off x="662031" y="3222655"/>
            <a:ext cx="2298300" cy="15273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Option 2. </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Complete New Motion HW </a:t>
            </a:r>
            <a:endParaRPr sz="1200">
              <a:solidFill>
                <a:schemeClr val="lt1"/>
              </a:solidFill>
              <a:latin typeface="Calibri"/>
              <a:ea typeface="Calibri"/>
              <a:cs typeface="Calibri"/>
              <a:sym typeface="Calibri"/>
            </a:endParaRPr>
          </a:p>
        </p:txBody>
      </p:sp>
      <p:sp>
        <p:nvSpPr>
          <p:cNvPr id="282" name="Google Shape;282;g24082a842b3_0_0"/>
          <p:cNvSpPr txBox="1"/>
          <p:nvPr/>
        </p:nvSpPr>
        <p:spPr>
          <a:xfrm>
            <a:off x="4229076" y="5369975"/>
            <a:ext cx="48102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3" name="Google Shape;283;g24082a842b3_0_0"/>
          <p:cNvPicPr preferRelativeResize="0"/>
          <p:nvPr/>
        </p:nvPicPr>
        <p:blipFill>
          <a:blip r:embed="rId3">
            <a:alphaModFix/>
          </a:blip>
          <a:stretch>
            <a:fillRect/>
          </a:stretch>
        </p:blipFill>
        <p:spPr>
          <a:xfrm>
            <a:off x="6594525" y="3204688"/>
            <a:ext cx="2177074" cy="1632800"/>
          </a:xfrm>
          <a:prstGeom prst="rect">
            <a:avLst/>
          </a:prstGeom>
          <a:noFill/>
          <a:ln>
            <a:noFill/>
          </a:ln>
        </p:spPr>
      </p:pic>
      <p:pic>
        <p:nvPicPr>
          <p:cNvPr id="284" name="Google Shape;284;g24082a842b3_0_0"/>
          <p:cNvPicPr preferRelativeResize="0"/>
          <p:nvPr/>
        </p:nvPicPr>
        <p:blipFill>
          <a:blip r:embed="rId4">
            <a:alphaModFix/>
          </a:blip>
          <a:stretch>
            <a:fillRect/>
          </a:stretch>
        </p:blipFill>
        <p:spPr>
          <a:xfrm>
            <a:off x="5036775" y="3133276"/>
            <a:ext cx="1293625" cy="1706075"/>
          </a:xfrm>
          <a:prstGeom prst="rect">
            <a:avLst/>
          </a:prstGeom>
          <a:noFill/>
          <a:ln>
            <a:noFill/>
          </a:ln>
        </p:spPr>
      </p:pic>
      <p:pic>
        <p:nvPicPr>
          <p:cNvPr id="285" name="Google Shape;285;g24082a842b3_0_0"/>
          <p:cNvPicPr preferRelativeResize="0"/>
          <p:nvPr/>
        </p:nvPicPr>
        <p:blipFill>
          <a:blip r:embed="rId5">
            <a:alphaModFix/>
          </a:blip>
          <a:stretch>
            <a:fillRect/>
          </a:stretch>
        </p:blipFill>
        <p:spPr>
          <a:xfrm>
            <a:off x="3439049" y="2859775"/>
            <a:ext cx="587575" cy="2253075"/>
          </a:xfrm>
          <a:prstGeom prst="rect">
            <a:avLst/>
          </a:prstGeom>
          <a:noFill/>
          <a:ln>
            <a:noFill/>
          </a:ln>
        </p:spPr>
      </p:pic>
      <p:pic>
        <p:nvPicPr>
          <p:cNvPr id="286" name="Google Shape;286;g24082a842b3_0_0"/>
          <p:cNvPicPr preferRelativeResize="0"/>
          <p:nvPr/>
        </p:nvPicPr>
        <p:blipFill>
          <a:blip r:embed="rId6">
            <a:alphaModFix/>
          </a:blip>
          <a:stretch>
            <a:fillRect/>
          </a:stretch>
        </p:blipFill>
        <p:spPr>
          <a:xfrm>
            <a:off x="5304398" y="368041"/>
            <a:ext cx="587575" cy="2113420"/>
          </a:xfrm>
          <a:prstGeom prst="rect">
            <a:avLst/>
          </a:prstGeom>
          <a:noFill/>
          <a:ln>
            <a:noFill/>
          </a:ln>
        </p:spPr>
      </p:pic>
      <p:pic>
        <p:nvPicPr>
          <p:cNvPr id="287" name="Google Shape;287;g24082a842b3_0_0"/>
          <p:cNvPicPr preferRelativeResize="0"/>
          <p:nvPr/>
        </p:nvPicPr>
        <p:blipFill>
          <a:blip r:embed="rId7">
            <a:alphaModFix/>
          </a:blip>
          <a:stretch>
            <a:fillRect/>
          </a:stretch>
        </p:blipFill>
        <p:spPr>
          <a:xfrm>
            <a:off x="633125" y="4749975"/>
            <a:ext cx="2617625" cy="2062650"/>
          </a:xfrm>
          <a:prstGeom prst="rect">
            <a:avLst/>
          </a:prstGeom>
          <a:noFill/>
          <a:ln>
            <a:noFill/>
          </a:ln>
        </p:spPr>
      </p:pic>
      <p:sp>
        <p:nvSpPr>
          <p:cNvPr id="288" name="Google Shape;288;g24082a842b3_0_0"/>
          <p:cNvSpPr txBox="1"/>
          <p:nvPr/>
        </p:nvSpPr>
        <p:spPr>
          <a:xfrm>
            <a:off x="8844100" y="3097975"/>
            <a:ext cx="3147000" cy="12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IC695PMM345 Motion Module w/  EtherCAT</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Servo drive “IC830…”</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PACMotion PSR motors. “IC830M…”</a:t>
            </a:r>
            <a:endParaRPr>
              <a:latin typeface="Calibri"/>
              <a:ea typeface="Calibri"/>
              <a:cs typeface="Calibri"/>
              <a:sym typeface="Calibri"/>
            </a:endParaRPr>
          </a:p>
        </p:txBody>
      </p:sp>
      <p:sp>
        <p:nvSpPr>
          <p:cNvPr id="289" name="Google Shape;289;g24082a842b3_0_0"/>
          <p:cNvSpPr txBox="1"/>
          <p:nvPr/>
        </p:nvSpPr>
        <p:spPr>
          <a:xfrm>
            <a:off x="6594525" y="3133275"/>
            <a:ext cx="42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libri"/>
                <a:ea typeface="Calibri"/>
                <a:cs typeface="Calibri"/>
                <a:sym typeface="Calibri"/>
              </a:rPr>
              <a:t>3.</a:t>
            </a:r>
            <a:endParaRPr>
              <a:solidFill>
                <a:schemeClr val="dk1"/>
              </a:solidFill>
              <a:latin typeface="Calibri"/>
              <a:ea typeface="Calibri"/>
              <a:cs typeface="Calibri"/>
              <a:sym typeface="Calibri"/>
            </a:endParaRPr>
          </a:p>
        </p:txBody>
      </p:sp>
      <p:sp>
        <p:nvSpPr>
          <p:cNvPr id="290" name="Google Shape;290;g24082a842b3_0_0"/>
          <p:cNvSpPr txBox="1"/>
          <p:nvPr/>
        </p:nvSpPr>
        <p:spPr>
          <a:xfrm>
            <a:off x="3152400" y="3064025"/>
            <a:ext cx="38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1.</a:t>
            </a:r>
            <a:endParaRPr>
              <a:latin typeface="Calibri"/>
              <a:ea typeface="Calibri"/>
              <a:cs typeface="Calibri"/>
              <a:sym typeface="Calibri"/>
            </a:endParaRPr>
          </a:p>
        </p:txBody>
      </p:sp>
      <p:sp>
        <p:nvSpPr>
          <p:cNvPr id="291" name="Google Shape;291;g24082a842b3_0_0"/>
          <p:cNvSpPr txBox="1"/>
          <p:nvPr/>
        </p:nvSpPr>
        <p:spPr>
          <a:xfrm>
            <a:off x="4999200" y="3064025"/>
            <a:ext cx="33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2.</a:t>
            </a:r>
            <a:endParaRPr>
              <a:latin typeface="Calibri"/>
              <a:ea typeface="Calibri"/>
              <a:cs typeface="Calibri"/>
              <a:sym typeface="Calibri"/>
            </a:endParaRPr>
          </a:p>
        </p:txBody>
      </p:sp>
      <p:sp>
        <p:nvSpPr>
          <p:cNvPr id="292" name="Google Shape;292;g24082a842b3_0_0"/>
          <p:cNvSpPr txBox="1"/>
          <p:nvPr/>
        </p:nvSpPr>
        <p:spPr>
          <a:xfrm>
            <a:off x="5152100" y="4888425"/>
            <a:ext cx="3619500" cy="8313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EtherCAT protocol is an industry standard and other manufacturers drives and motors may be used. </a:t>
            </a:r>
            <a:endParaRPr>
              <a:latin typeface="Calibri"/>
              <a:ea typeface="Calibri"/>
              <a:cs typeface="Calibri"/>
              <a:sym typeface="Calibri"/>
            </a:endParaRPr>
          </a:p>
        </p:txBody>
      </p:sp>
      <p:pic>
        <p:nvPicPr>
          <p:cNvPr id="293" name="Google Shape;293;g24082a842b3_0_0"/>
          <p:cNvPicPr preferRelativeResize="0"/>
          <p:nvPr/>
        </p:nvPicPr>
        <p:blipFill>
          <a:blip r:embed="rId8">
            <a:alphaModFix/>
          </a:blip>
          <a:stretch>
            <a:fillRect/>
          </a:stretch>
        </p:blipFill>
        <p:spPr>
          <a:xfrm>
            <a:off x="4129513" y="3887426"/>
            <a:ext cx="900448" cy="338700"/>
          </a:xfrm>
          <a:prstGeom prst="rect">
            <a:avLst/>
          </a:prstGeom>
          <a:noFill/>
          <a:ln>
            <a:noFill/>
          </a:ln>
        </p:spPr>
      </p:pic>
      <p:sp>
        <p:nvSpPr>
          <p:cNvPr id="294" name="Google Shape;294;g24082a842b3_0_0"/>
          <p:cNvSpPr txBox="1"/>
          <p:nvPr/>
        </p:nvSpPr>
        <p:spPr>
          <a:xfrm>
            <a:off x="3282688" y="4977775"/>
            <a:ext cx="900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IC695PMM3</a:t>
            </a:r>
            <a:r>
              <a:rPr lang="en-US" sz="800" b="1"/>
              <a:t>4</a:t>
            </a:r>
            <a:r>
              <a:rPr lang="en-US" sz="800"/>
              <a:t>5</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298"/>
        <p:cNvGrpSpPr/>
        <p:nvPr/>
      </p:nvGrpSpPr>
      <p:grpSpPr>
        <a:xfrm>
          <a:off x="0" y="0"/>
          <a:ext cx="0" cy="0"/>
          <a:chOff x="0" y="0"/>
          <a:chExt cx="0" cy="0"/>
        </a:xfrm>
      </p:grpSpPr>
      <p:sp>
        <p:nvSpPr>
          <p:cNvPr id="299" name="Google Shape;299;g24082a842b3_0_121"/>
          <p:cNvSpPr txBox="1">
            <a:spLocks noGrp="1"/>
          </p:cNvSpPr>
          <p:nvPr>
            <p:ph type="title"/>
          </p:nvPr>
        </p:nvSpPr>
        <p:spPr>
          <a:xfrm>
            <a:off x="1087716" y="639300"/>
            <a:ext cx="2377200" cy="121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Migration</a:t>
            </a:r>
            <a:endParaRPr sz="3600"/>
          </a:p>
        </p:txBody>
      </p:sp>
      <p:sp>
        <p:nvSpPr>
          <p:cNvPr id="300" name="Google Shape;300;g24082a842b3_0_121"/>
          <p:cNvSpPr txBox="1">
            <a:spLocks noGrp="1"/>
          </p:cNvSpPr>
          <p:nvPr>
            <p:ph type="body" idx="2"/>
          </p:nvPr>
        </p:nvSpPr>
        <p:spPr>
          <a:xfrm>
            <a:off x="483363" y="1947575"/>
            <a:ext cx="5157900" cy="3684600"/>
          </a:xfrm>
          <a:prstGeom prst="rect">
            <a:avLst/>
          </a:prstGeom>
          <a:noFill/>
          <a:ln>
            <a:noFill/>
          </a:ln>
        </p:spPr>
        <p:txBody>
          <a:bodyPr spcFirstLastPara="1" wrap="square" lIns="91425" tIns="45700" rIns="91425" bIns="45700" anchor="t" anchorCtr="0">
            <a:normAutofit fontScale="70000" lnSpcReduction="20000"/>
          </a:bodyPr>
          <a:lstStyle/>
          <a:p>
            <a:pPr marL="228600" lvl="0" indent="0" algn="l" rtl="0">
              <a:lnSpc>
                <a:spcPct val="90000"/>
              </a:lnSpc>
              <a:spcBef>
                <a:spcPts val="0"/>
              </a:spcBef>
              <a:spcAft>
                <a:spcPts val="0"/>
              </a:spcAft>
              <a:buNone/>
            </a:pPr>
            <a:r>
              <a:rPr lang="en-US"/>
              <a:t>Share the customer project and documentation with Emerson. Emerson is here to help us get it right. </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r>
              <a:rPr lang="en-US"/>
              <a:t>Include Emerson in customer email strings so everyone is included and nothing is overlooked. This also shows we are all collaborating in the best interest of the customer. </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r>
              <a:rPr lang="en-US"/>
              <a:t>Make sure to offer the newest version of PACMachine Edition</a:t>
            </a:r>
            <a:endParaRPr/>
          </a:p>
          <a:p>
            <a:pPr marL="228600" lvl="0" indent="0" algn="l" rtl="0">
              <a:lnSpc>
                <a:spcPct val="90000"/>
              </a:lnSpc>
              <a:spcBef>
                <a:spcPts val="0"/>
              </a:spcBef>
              <a:spcAft>
                <a:spcPts val="0"/>
              </a:spcAft>
              <a:buNone/>
            </a:pPr>
            <a:endParaRPr/>
          </a:p>
          <a:p>
            <a:pPr marL="228600" lvl="0" indent="0" algn="l" rtl="0">
              <a:lnSpc>
                <a:spcPct val="90000"/>
              </a:lnSpc>
              <a:spcBef>
                <a:spcPts val="0"/>
              </a:spcBef>
              <a:spcAft>
                <a:spcPts val="0"/>
              </a:spcAft>
              <a:buNone/>
            </a:pPr>
            <a:r>
              <a:rPr lang="en-US"/>
              <a:t>Clearly highlight differences when substituting IO and communication modules</a:t>
            </a: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p:txBody>
      </p:sp>
      <p:sp>
        <p:nvSpPr>
          <p:cNvPr id="301" name="Google Shape;301;g24082a842b3_0_121"/>
          <p:cNvSpPr/>
          <p:nvPr/>
        </p:nvSpPr>
        <p:spPr>
          <a:xfrm>
            <a:off x="265275" y="2002400"/>
            <a:ext cx="475200" cy="2376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g24082a842b3_0_121"/>
          <p:cNvSpPr/>
          <p:nvPr/>
        </p:nvSpPr>
        <p:spPr>
          <a:xfrm>
            <a:off x="265275" y="2857675"/>
            <a:ext cx="475200" cy="2376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g24082a842b3_0_121"/>
          <p:cNvSpPr/>
          <p:nvPr/>
        </p:nvSpPr>
        <p:spPr>
          <a:xfrm>
            <a:off x="265275" y="4031375"/>
            <a:ext cx="475200" cy="2376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g24082a842b3_0_121"/>
          <p:cNvSpPr/>
          <p:nvPr/>
        </p:nvSpPr>
        <p:spPr>
          <a:xfrm>
            <a:off x="265275" y="4712975"/>
            <a:ext cx="475200" cy="2376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g24082a842b3_0_121"/>
          <p:cNvSpPr txBox="1"/>
          <p:nvPr/>
        </p:nvSpPr>
        <p:spPr>
          <a:xfrm>
            <a:off x="5973275" y="1023600"/>
            <a:ext cx="43137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Helpful Links</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u="sng">
                <a:solidFill>
                  <a:schemeClr val="hlink"/>
                </a:solidFill>
                <a:latin typeface="Calibri"/>
                <a:ea typeface="Calibri"/>
                <a:cs typeface="Calibri"/>
                <a:sym typeface="Calibri"/>
                <a:hlinkClick r:id="rId4"/>
              </a:rPr>
              <a:t>https://www.instrumart.com/pages/529/ge-fanuc-9030-conversion-to-rx3i-reference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u="sng">
                <a:solidFill>
                  <a:schemeClr val="hlink"/>
                </a:solidFill>
                <a:latin typeface="Calibri"/>
                <a:ea typeface="Calibri"/>
                <a:cs typeface="Calibri"/>
                <a:sym typeface="Calibri"/>
                <a:hlinkClick r:id="rId5"/>
              </a:rPr>
              <a:t>https://www.instrumart.com/assets/GFK-2722A.pdf</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06" name="Google Shape;306;g24082a842b3_0_121" descr="In this video we will cover Controller migration from a Series 90-30 PLC to a PACSystems RX3i Controller.&#10;Copyright 2016 of General Electric Company. All rights reserved. The information contained in this video is believed to be accurate and reliable. However, General Electric Company assumes no responsibilities for any errors, omissions or inaccuracies. Information contained in the video is subject to change without notice." title="Controller Migration | Series 90-30 to PACSystems RX3i">
            <a:hlinkClick r:id="rId6"/>
          </p:cNvPr>
          <p:cNvPicPr preferRelativeResize="0"/>
          <p:nvPr/>
        </p:nvPicPr>
        <p:blipFill>
          <a:blip r:embed="rId7">
            <a:alphaModFix/>
          </a:blip>
          <a:stretch>
            <a:fillRect/>
          </a:stretch>
        </p:blipFill>
        <p:spPr>
          <a:xfrm>
            <a:off x="5973274" y="2976475"/>
            <a:ext cx="5058375" cy="2845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164"/>
        <p:cNvGrpSpPr/>
        <p:nvPr/>
      </p:nvGrpSpPr>
      <p:grpSpPr>
        <a:xfrm>
          <a:off x="0" y="0"/>
          <a:ext cx="0" cy="0"/>
          <a:chOff x="0" y="0"/>
          <a:chExt cx="0" cy="0"/>
        </a:xfrm>
      </p:grpSpPr>
      <p:sp>
        <p:nvSpPr>
          <p:cNvPr id="165" name="Google Shape;165;p2"/>
          <p:cNvSpPr txBox="1">
            <a:spLocks noGrp="1"/>
          </p:cNvSpPr>
          <p:nvPr>
            <p:ph type="ctrTitle"/>
          </p:nvPr>
        </p:nvSpPr>
        <p:spPr>
          <a:xfrm>
            <a:off x="1524000" y="1122363"/>
            <a:ext cx="9144000" cy="8588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Why should a customer migrate?</a:t>
            </a:r>
            <a:endParaRPr sz="3600"/>
          </a:p>
        </p:txBody>
      </p:sp>
      <p:sp>
        <p:nvSpPr>
          <p:cNvPr id="166" name="Google Shape;166;p2"/>
          <p:cNvSpPr txBox="1">
            <a:spLocks noGrp="1"/>
          </p:cNvSpPr>
          <p:nvPr>
            <p:ph type="subTitle" idx="1"/>
          </p:nvPr>
        </p:nvSpPr>
        <p:spPr>
          <a:xfrm>
            <a:off x="1524000" y="1894113"/>
            <a:ext cx="9144000" cy="452845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r>
              <a:rPr lang="en-US"/>
              <a:t>Ethernet programming interface standard</a:t>
            </a:r>
            <a:endParaRPr/>
          </a:p>
          <a:p>
            <a:pPr marL="0" lvl="0" indent="0" algn="ctr" rtl="0">
              <a:lnSpc>
                <a:spcPct val="90000"/>
              </a:lnSpc>
              <a:spcBef>
                <a:spcPts val="1000"/>
              </a:spcBef>
              <a:spcAft>
                <a:spcPts val="0"/>
              </a:spcAft>
              <a:buClr>
                <a:schemeClr val="dk1"/>
              </a:buClr>
              <a:buSzPts val="2400"/>
              <a:buNone/>
            </a:pPr>
            <a:r>
              <a:rPr lang="en-US"/>
              <a:t>Better performance - More processing power </a:t>
            </a:r>
            <a:endParaRPr/>
          </a:p>
          <a:p>
            <a:pPr marL="0" lvl="0" indent="0" algn="ctr" rtl="0">
              <a:lnSpc>
                <a:spcPct val="90000"/>
              </a:lnSpc>
              <a:spcBef>
                <a:spcPts val="1000"/>
              </a:spcBef>
              <a:spcAft>
                <a:spcPts val="0"/>
              </a:spcAft>
              <a:buClr>
                <a:schemeClr val="dk1"/>
              </a:buClr>
              <a:buSzPts val="2400"/>
              <a:buNone/>
            </a:pPr>
            <a:r>
              <a:rPr lang="en-US"/>
              <a:t>Increased Security.  Secure by Design</a:t>
            </a:r>
            <a:endParaRPr/>
          </a:p>
          <a:p>
            <a:pPr marL="0" lvl="0" indent="0" algn="ctr" rtl="0">
              <a:lnSpc>
                <a:spcPct val="90000"/>
              </a:lnSpc>
              <a:spcBef>
                <a:spcPts val="1000"/>
              </a:spcBef>
              <a:spcAft>
                <a:spcPts val="0"/>
              </a:spcAft>
              <a:buClr>
                <a:schemeClr val="dk1"/>
              </a:buClr>
              <a:buSzPts val="2400"/>
              <a:buNone/>
            </a:pPr>
            <a:r>
              <a:rPr lang="en-US"/>
              <a:t>RX3i is a current manufactured/factory supported (9030 is NOT)</a:t>
            </a:r>
            <a:endParaRPr/>
          </a:p>
          <a:p>
            <a:pPr marL="0" lvl="0" indent="0" algn="ctr" rtl="0">
              <a:lnSpc>
                <a:spcPct val="90000"/>
              </a:lnSpc>
              <a:spcBef>
                <a:spcPts val="1000"/>
              </a:spcBef>
              <a:spcAft>
                <a:spcPts val="0"/>
              </a:spcAft>
              <a:buClr>
                <a:schemeClr val="dk1"/>
              </a:buClr>
              <a:buSzPts val="2400"/>
              <a:buNone/>
            </a:pPr>
            <a:r>
              <a:rPr lang="en-US"/>
              <a:t>Simple program migration with Conversion process</a:t>
            </a:r>
            <a:endParaRPr/>
          </a:p>
          <a:p>
            <a:pPr marL="0" lvl="0" indent="0" algn="ctr" rtl="0">
              <a:lnSpc>
                <a:spcPct val="90000"/>
              </a:lnSpc>
              <a:spcBef>
                <a:spcPts val="1000"/>
              </a:spcBef>
              <a:spcAft>
                <a:spcPts val="0"/>
              </a:spcAft>
              <a:buClr>
                <a:schemeClr val="dk1"/>
              </a:buClr>
              <a:buSzPts val="2400"/>
              <a:buNone/>
            </a:pPr>
            <a:r>
              <a:rPr lang="en-US"/>
              <a:t>9030 modules are compatible in RX3i rack</a:t>
            </a:r>
            <a:endParaRPr/>
          </a:p>
          <a:p>
            <a:pPr marL="0" lvl="0" indent="0" algn="ctr" rtl="0">
              <a:lnSpc>
                <a:spcPct val="90000"/>
              </a:lnSpc>
              <a:spcBef>
                <a:spcPts val="1000"/>
              </a:spcBef>
              <a:spcAft>
                <a:spcPts val="0"/>
              </a:spcAft>
              <a:buClr>
                <a:schemeClr val="dk1"/>
              </a:buClr>
              <a:buSzPts val="2400"/>
              <a:buNone/>
            </a:pPr>
            <a:r>
              <a:rPr lang="en-US"/>
              <a:t>OPC UA server supported </a:t>
            </a:r>
            <a:endParaRPr/>
          </a:p>
          <a:p>
            <a:pPr marL="0" lvl="0" indent="0" algn="ctr" rtl="0">
              <a:lnSpc>
                <a:spcPct val="90000"/>
              </a:lnSpc>
              <a:spcBef>
                <a:spcPts val="100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Types of Migration</a:t>
            </a:r>
            <a:endParaRPr sz="3600"/>
          </a:p>
        </p:txBody>
      </p:sp>
      <p:sp>
        <p:nvSpPr>
          <p:cNvPr id="172" name="Google Shape;172;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Basic Migration - Minimal</a:t>
            </a:r>
            <a:endParaRPr/>
          </a:p>
        </p:txBody>
      </p:sp>
      <p:sp>
        <p:nvSpPr>
          <p:cNvPr id="173" name="Google Shape;173;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Base</a:t>
            </a:r>
            <a:endParaRPr/>
          </a:p>
          <a:p>
            <a:pPr marL="228600" lvl="0" indent="-228600" algn="l" rtl="0">
              <a:lnSpc>
                <a:spcPct val="90000"/>
              </a:lnSpc>
              <a:spcBef>
                <a:spcPts val="1000"/>
              </a:spcBef>
              <a:spcAft>
                <a:spcPts val="0"/>
              </a:spcAft>
              <a:buClr>
                <a:schemeClr val="dk1"/>
              </a:buClr>
              <a:buSzPts val="2800"/>
              <a:buChar char="•"/>
            </a:pPr>
            <a:r>
              <a:rPr lang="en-US"/>
              <a:t>CPU</a:t>
            </a:r>
            <a:endParaRPr/>
          </a:p>
          <a:p>
            <a:pPr marL="228600" lvl="0" indent="-228600" algn="l" rtl="0">
              <a:lnSpc>
                <a:spcPct val="90000"/>
              </a:lnSpc>
              <a:spcBef>
                <a:spcPts val="1000"/>
              </a:spcBef>
              <a:spcAft>
                <a:spcPts val="0"/>
              </a:spcAft>
              <a:buClr>
                <a:schemeClr val="dk1"/>
              </a:buClr>
              <a:buSzPts val="2800"/>
              <a:buChar char="•"/>
            </a:pPr>
            <a:r>
              <a:rPr lang="en-US"/>
              <a:t>Power supply</a:t>
            </a:r>
            <a:endParaRPr/>
          </a:p>
          <a:p>
            <a:pPr marL="228600" lvl="0" indent="-228600" algn="l" rtl="0">
              <a:lnSpc>
                <a:spcPct val="90000"/>
              </a:lnSpc>
              <a:spcBef>
                <a:spcPts val="1000"/>
              </a:spcBef>
              <a:spcAft>
                <a:spcPts val="0"/>
              </a:spcAft>
              <a:buClr>
                <a:schemeClr val="dk1"/>
              </a:buClr>
              <a:buSzPts val="2800"/>
              <a:buChar char="•"/>
            </a:pPr>
            <a:r>
              <a:rPr lang="en-US"/>
              <a:t>Reuse all IO modules</a:t>
            </a:r>
            <a:endParaRPr/>
          </a:p>
          <a:p>
            <a:pPr marL="228600" lvl="0" indent="-228600" algn="l" rtl="0">
              <a:lnSpc>
                <a:spcPct val="90000"/>
              </a:lnSpc>
              <a:spcBef>
                <a:spcPts val="1000"/>
              </a:spcBef>
              <a:spcAft>
                <a:spcPts val="0"/>
              </a:spcAft>
              <a:buClr>
                <a:schemeClr val="dk1"/>
              </a:buClr>
              <a:buSzPts val="2800"/>
              <a:buChar char="•"/>
            </a:pPr>
            <a:r>
              <a:rPr lang="en-US"/>
              <a:t>IC695LRE001 for serial expansion.  </a:t>
            </a:r>
            <a:endParaRPr/>
          </a:p>
          <a:p>
            <a:pPr marL="228600" lvl="0" indent="-228600" algn="l" rtl="0">
              <a:lnSpc>
                <a:spcPct val="90000"/>
              </a:lnSpc>
              <a:spcBef>
                <a:spcPts val="1000"/>
              </a:spcBef>
              <a:spcAft>
                <a:spcPts val="0"/>
              </a:spcAft>
              <a:buClr>
                <a:schemeClr val="dk1"/>
              </a:buClr>
              <a:buSzPts val="2800"/>
              <a:buChar char="•"/>
            </a:pPr>
            <a:r>
              <a:rPr lang="en-US"/>
              <a:t>Simplest option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74" name="Google Shape;174;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Comprehensive Project Migration</a:t>
            </a:r>
            <a:endParaRPr/>
          </a:p>
        </p:txBody>
      </p:sp>
      <p:sp>
        <p:nvSpPr>
          <p:cNvPr id="175" name="Google Shape;175;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Replace all components</a:t>
            </a:r>
            <a:endParaRPr/>
          </a:p>
          <a:p>
            <a:pPr marL="228600" lvl="0" indent="-228600" algn="l" rtl="0">
              <a:lnSpc>
                <a:spcPct val="90000"/>
              </a:lnSpc>
              <a:spcBef>
                <a:spcPts val="1000"/>
              </a:spcBef>
              <a:spcAft>
                <a:spcPts val="0"/>
              </a:spcAft>
              <a:buClr>
                <a:schemeClr val="dk1"/>
              </a:buClr>
              <a:buSzPts val="2800"/>
              <a:buChar char="•"/>
            </a:pPr>
            <a:r>
              <a:rPr lang="en-US"/>
              <a:t>Many IC693 simply have IC694 equivalents</a:t>
            </a:r>
            <a:endParaRPr/>
          </a:p>
          <a:p>
            <a:pPr marL="228600" lvl="0" indent="-228600" algn="l" rtl="0">
              <a:lnSpc>
                <a:spcPct val="90000"/>
              </a:lnSpc>
              <a:spcBef>
                <a:spcPts val="1000"/>
              </a:spcBef>
              <a:spcAft>
                <a:spcPts val="0"/>
              </a:spcAft>
              <a:buClr>
                <a:schemeClr val="dk1"/>
              </a:buClr>
              <a:buSzPts val="2800"/>
              <a:buChar char="•"/>
            </a:pPr>
            <a:r>
              <a:rPr lang="en-US"/>
              <a:t>Remote racks could be serial or Profinet</a:t>
            </a:r>
            <a:endParaRPr/>
          </a:p>
          <a:p>
            <a:pPr marL="228600" lvl="0" indent="-228600" algn="l" rtl="0">
              <a:lnSpc>
                <a:spcPct val="90000"/>
              </a:lnSpc>
              <a:spcBef>
                <a:spcPts val="1000"/>
              </a:spcBef>
              <a:spcAft>
                <a:spcPts val="0"/>
              </a:spcAft>
              <a:buClr>
                <a:schemeClr val="dk1"/>
              </a:buClr>
              <a:buSzPts val="2800"/>
              <a:buChar char="•"/>
            </a:pPr>
            <a:r>
              <a:rPr lang="en-US"/>
              <a:t>All new control system with no weak points</a:t>
            </a: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20000"/>
          </a:blip>
          <a:stretch>
            <a:fillRect/>
          </a:stretch>
        </a:blipFill>
        <a:effectLst/>
      </p:bgPr>
    </p:bg>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Potential Challenges we need to be aware of	</a:t>
            </a:r>
            <a:endParaRPr/>
          </a:p>
        </p:txBody>
      </p:sp>
      <p:sp>
        <p:nvSpPr>
          <p:cNvPr id="181" name="Google Shape;181;p4"/>
          <p:cNvSpPr txBox="1">
            <a:spLocks noGrp="1"/>
          </p:cNvSpPr>
          <p:nvPr>
            <p:ph type="body" idx="1"/>
          </p:nvPr>
        </p:nvSpPr>
        <p:spPr>
          <a:xfrm>
            <a:off x="838200" y="1819275"/>
            <a:ext cx="10515600" cy="4809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Remote Racks and the modules they contain</a:t>
            </a:r>
            <a:endParaRPr/>
          </a:p>
          <a:p>
            <a:pPr marL="228600" lvl="0" indent="-228600" algn="l" rtl="0">
              <a:lnSpc>
                <a:spcPct val="90000"/>
              </a:lnSpc>
              <a:spcBef>
                <a:spcPts val="1000"/>
              </a:spcBef>
              <a:spcAft>
                <a:spcPts val="0"/>
              </a:spcAft>
              <a:buClr>
                <a:schemeClr val="dk1"/>
              </a:buClr>
              <a:buSzPts val="2800"/>
              <a:buChar char="•"/>
            </a:pPr>
            <a:r>
              <a:rPr lang="en-US"/>
              <a:t>Genius modules</a:t>
            </a:r>
            <a:endParaRPr/>
          </a:p>
          <a:p>
            <a:pPr marL="228600" lvl="0" indent="-165100" algn="l" rtl="0">
              <a:lnSpc>
                <a:spcPct val="90000"/>
              </a:lnSpc>
              <a:spcBef>
                <a:spcPts val="1000"/>
              </a:spcBef>
              <a:spcAft>
                <a:spcPts val="0"/>
              </a:spcAft>
              <a:buSzPts val="1800"/>
              <a:buChar char="•"/>
            </a:pPr>
            <a:r>
              <a:rPr lang="en-US"/>
              <a:t>Other Communication Modules</a:t>
            </a:r>
            <a:endParaRPr/>
          </a:p>
          <a:p>
            <a:pPr marL="228600" lvl="0" indent="-228600" algn="l" rtl="0">
              <a:lnSpc>
                <a:spcPct val="90000"/>
              </a:lnSpc>
              <a:spcBef>
                <a:spcPts val="1000"/>
              </a:spcBef>
              <a:spcAft>
                <a:spcPts val="0"/>
              </a:spcAft>
              <a:buClr>
                <a:schemeClr val="dk1"/>
              </a:buClr>
              <a:buSzPts val="2800"/>
              <a:buChar char="•"/>
            </a:pPr>
            <a:r>
              <a:rPr lang="en-US"/>
              <a:t>Motion Modules</a:t>
            </a:r>
            <a:endParaRPr/>
          </a:p>
          <a:p>
            <a:pPr marL="228600" lvl="0" indent="-228600" algn="l" rtl="0">
              <a:lnSpc>
                <a:spcPct val="90000"/>
              </a:lnSpc>
              <a:spcBef>
                <a:spcPts val="1000"/>
              </a:spcBef>
              <a:spcAft>
                <a:spcPts val="0"/>
              </a:spcAft>
              <a:buClr>
                <a:schemeClr val="dk1"/>
              </a:buClr>
              <a:buSzPts val="2800"/>
              <a:buChar char="•"/>
            </a:pPr>
            <a:r>
              <a:rPr lang="en-US"/>
              <a:t>3</a:t>
            </a:r>
            <a:r>
              <a:rPr lang="en-US" baseline="30000"/>
              <a:t>rd</a:t>
            </a:r>
            <a:r>
              <a:rPr lang="en-US"/>
              <a:t> Party Modules  (Horner Electric)</a:t>
            </a:r>
            <a:endParaRPr/>
          </a:p>
          <a:p>
            <a:pPr marL="228600" lvl="0" indent="-228600" algn="l" rtl="0">
              <a:lnSpc>
                <a:spcPct val="90000"/>
              </a:lnSpc>
              <a:spcBef>
                <a:spcPts val="1000"/>
              </a:spcBef>
              <a:spcAft>
                <a:spcPts val="0"/>
              </a:spcAft>
              <a:buClr>
                <a:schemeClr val="dk1"/>
              </a:buClr>
              <a:buSzPts val="2800"/>
              <a:buChar char="•"/>
            </a:pPr>
            <a:r>
              <a:rPr lang="en-US"/>
              <a:t>Rack size differences</a:t>
            </a:r>
            <a:endParaRPr/>
          </a:p>
          <a:p>
            <a:pPr marL="228600" lvl="0" indent="-228600" algn="l" rtl="0">
              <a:lnSpc>
                <a:spcPct val="90000"/>
              </a:lnSpc>
              <a:spcBef>
                <a:spcPts val="1000"/>
              </a:spcBef>
              <a:spcAft>
                <a:spcPts val="0"/>
              </a:spcAft>
              <a:buClr>
                <a:schemeClr val="dk1"/>
              </a:buClr>
              <a:buSzPts val="2800"/>
              <a:buChar char="•"/>
            </a:pPr>
            <a:r>
              <a:rPr lang="en-US"/>
              <a:t>Project was completed in something other than Machine Edition such as VersaPro, Logic Master, LM90</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838200" y="365126"/>
            <a:ext cx="10515600" cy="64552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What is the process?</a:t>
            </a:r>
            <a:endParaRPr/>
          </a:p>
        </p:txBody>
      </p:sp>
      <p:sp>
        <p:nvSpPr>
          <p:cNvPr id="187" name="Google Shape;187;p5"/>
          <p:cNvSpPr txBox="1"/>
          <p:nvPr/>
        </p:nvSpPr>
        <p:spPr>
          <a:xfrm>
            <a:off x="370175" y="2125400"/>
            <a:ext cx="3915300" cy="23088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Calibri"/>
                <a:ea typeface="Calibri"/>
                <a:cs typeface="Calibri"/>
                <a:sym typeface="Calibri"/>
              </a:rPr>
              <a:t>Step 1: Get A Copy of the Project.  This will tell us the logic and the Hardware Configuration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Step 2: Open/convert with Machine Edition to see potential challenges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Step 3:  Which hardware needs to be quoted? Basic or Comprehensive.</a:t>
            </a:r>
            <a:endParaRPr/>
          </a:p>
        </p:txBody>
      </p:sp>
      <p:pic>
        <p:nvPicPr>
          <p:cNvPr id="188" name="Google Shape;188;p5"/>
          <p:cNvPicPr preferRelativeResize="0"/>
          <p:nvPr/>
        </p:nvPicPr>
        <p:blipFill rotWithShape="1">
          <a:blip r:embed="rId3">
            <a:alphaModFix/>
          </a:blip>
          <a:srcRect/>
          <a:stretch/>
        </p:blipFill>
        <p:spPr>
          <a:xfrm>
            <a:off x="5890919" y="62448"/>
            <a:ext cx="4088824" cy="2020891"/>
          </a:xfrm>
          <a:prstGeom prst="rect">
            <a:avLst/>
          </a:prstGeom>
          <a:noFill/>
          <a:ln>
            <a:noFill/>
          </a:ln>
        </p:spPr>
      </p:pic>
      <p:sp>
        <p:nvSpPr>
          <p:cNvPr id="189" name="Google Shape;189;p5"/>
          <p:cNvSpPr txBox="1"/>
          <p:nvPr/>
        </p:nvSpPr>
        <p:spPr>
          <a:xfrm>
            <a:off x="4424221" y="2125408"/>
            <a:ext cx="3477900" cy="25551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BASIC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 basic migration should be a rack, CPU and power supply. If there are existing 9030 serial remote racks, IC695LRE001 will be needed.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+Assuming all 9030 modules are working correctly everything else can stay, including 3</a:t>
            </a:r>
            <a:r>
              <a:rPr lang="en-US" sz="1600" baseline="30000">
                <a:solidFill>
                  <a:schemeClr val="dk1"/>
                </a:solidFill>
                <a:latin typeface="Calibri"/>
                <a:ea typeface="Calibri"/>
                <a:cs typeface="Calibri"/>
                <a:sym typeface="Calibri"/>
              </a:rPr>
              <a:t>rd</a:t>
            </a:r>
            <a:r>
              <a:rPr lang="en-US" sz="1600">
                <a:solidFill>
                  <a:schemeClr val="dk1"/>
                </a:solidFill>
                <a:latin typeface="Calibri"/>
                <a:ea typeface="Calibri"/>
                <a:cs typeface="Calibri"/>
                <a:sym typeface="Calibri"/>
              </a:rPr>
              <a:t> party modules and Genius.  </a:t>
            </a:r>
            <a:endParaRPr sz="1600">
              <a:solidFill>
                <a:schemeClr val="dk1"/>
              </a:solidFill>
              <a:latin typeface="Calibri"/>
              <a:ea typeface="Calibri"/>
              <a:cs typeface="Calibri"/>
              <a:sym typeface="Calibri"/>
            </a:endParaRPr>
          </a:p>
        </p:txBody>
      </p:sp>
      <p:sp>
        <p:nvSpPr>
          <p:cNvPr id="190" name="Google Shape;190;p5"/>
          <p:cNvSpPr txBox="1"/>
          <p:nvPr/>
        </p:nvSpPr>
        <p:spPr>
          <a:xfrm>
            <a:off x="8040879" y="2125408"/>
            <a:ext cx="4050900" cy="35403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COMPREHENSIVE</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*A comprehensive migration replaces all hardware, whether or not it is needed.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Why should a customer reuse ~20 year old wires, module, and technology?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Watch out for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Genius Blocks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3</a:t>
            </a:r>
            <a:r>
              <a:rPr lang="en-US" sz="1600" baseline="30000">
                <a:solidFill>
                  <a:schemeClr val="dk1"/>
                </a:solidFill>
                <a:latin typeface="Calibri"/>
                <a:ea typeface="Calibri"/>
                <a:cs typeface="Calibri"/>
                <a:sym typeface="Calibri"/>
              </a:rPr>
              <a:t>rd</a:t>
            </a:r>
            <a:r>
              <a:rPr lang="en-US" sz="1600">
                <a:solidFill>
                  <a:schemeClr val="dk1"/>
                </a:solidFill>
                <a:latin typeface="Calibri"/>
                <a:ea typeface="Calibri"/>
                <a:cs typeface="Calibri"/>
                <a:sym typeface="Calibri"/>
              </a:rPr>
              <a:t> party Modules</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Motion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Other Communication modules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91" name="Google Shape;191;p5"/>
          <p:cNvSpPr txBox="1"/>
          <p:nvPr/>
        </p:nvSpPr>
        <p:spPr>
          <a:xfrm>
            <a:off x="4424076" y="4968226"/>
            <a:ext cx="3477900" cy="18162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If the customer does not have a copy the program will need to be read from the existing PLC using Machine Edition.  If programmed before 2004 it is likely in VersaPro or Logic Master.  PME cannot “read” but it can convert. Hope they have a copy. To impo</a:t>
            </a:r>
            <a:r>
              <a:rPr lang="en-US">
                <a:solidFill>
                  <a:schemeClr val="dk1"/>
                </a:solidFill>
                <a:latin typeface="Calibri"/>
                <a:ea typeface="Calibri"/>
                <a:cs typeface="Calibri"/>
                <a:sym typeface="Calibri"/>
              </a:rPr>
              <a:t>rt, they right click target and select “import”</a:t>
            </a:r>
            <a:endParaRPr sz="1400">
              <a:solidFill>
                <a:schemeClr val="dk1"/>
              </a:solidFill>
              <a:latin typeface="Calibri"/>
              <a:ea typeface="Calibri"/>
              <a:cs typeface="Calibri"/>
              <a:sym typeface="Calibri"/>
            </a:endParaRPr>
          </a:p>
        </p:txBody>
      </p:sp>
      <p:pic>
        <p:nvPicPr>
          <p:cNvPr id="192" name="Google Shape;192;p5"/>
          <p:cNvPicPr preferRelativeResize="0"/>
          <p:nvPr/>
        </p:nvPicPr>
        <p:blipFill>
          <a:blip r:embed="rId4">
            <a:alphaModFix/>
          </a:blip>
          <a:stretch>
            <a:fillRect/>
          </a:stretch>
        </p:blipFill>
        <p:spPr>
          <a:xfrm>
            <a:off x="369950" y="4727875"/>
            <a:ext cx="3915225" cy="1800650"/>
          </a:xfrm>
          <a:prstGeom prst="rect">
            <a:avLst/>
          </a:prstGeom>
          <a:noFill/>
          <a:ln w="9525" cap="flat" cmpd="sng">
            <a:solidFill>
              <a:srgbClr val="FF0000"/>
            </a:solidFill>
            <a:prstDash val="solid"/>
            <a:round/>
            <a:headEnd type="none" w="sm" len="sm"/>
            <a:tailEnd type="none" w="sm" len="sm"/>
          </a:ln>
        </p:spPr>
      </p:pic>
      <p:sp>
        <p:nvSpPr>
          <p:cNvPr id="193" name="Google Shape;193;p5"/>
          <p:cNvSpPr/>
          <p:nvPr/>
        </p:nvSpPr>
        <p:spPr>
          <a:xfrm flipH="1">
            <a:off x="2385275" y="6528525"/>
            <a:ext cx="2038800" cy="255900"/>
          </a:xfrm>
          <a:prstGeom prst="bentUpArrow">
            <a:avLst>
              <a:gd name="adj1" fmla="val 25000"/>
              <a:gd name="adj2" fmla="val 25000"/>
              <a:gd name="adj3" fmla="val 25000"/>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7"/>
        <p:cNvGrpSpPr/>
        <p:nvPr/>
      </p:nvGrpSpPr>
      <p:grpSpPr>
        <a:xfrm>
          <a:off x="0" y="0"/>
          <a:ext cx="0" cy="0"/>
          <a:chOff x="0" y="0"/>
          <a:chExt cx="0" cy="0"/>
        </a:xfrm>
      </p:grpSpPr>
      <p:sp>
        <p:nvSpPr>
          <p:cNvPr id="198" name="Google Shape;198;g24082a842b3_0_144"/>
          <p:cNvSpPr txBox="1">
            <a:spLocks noGrp="1"/>
          </p:cNvSpPr>
          <p:nvPr>
            <p:ph type="title"/>
          </p:nvPr>
        </p:nvSpPr>
        <p:spPr>
          <a:xfrm>
            <a:off x="633119" y="194338"/>
            <a:ext cx="10515600" cy="645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rgbClr val="0000FF"/>
                </a:solidFill>
              </a:rPr>
              <a:t>Basic Migration</a:t>
            </a:r>
            <a:endParaRPr>
              <a:solidFill>
                <a:srgbClr val="0000FF"/>
              </a:solidFill>
            </a:endParaRPr>
          </a:p>
        </p:txBody>
      </p:sp>
      <p:sp>
        <p:nvSpPr>
          <p:cNvPr id="199" name="Google Shape;199;g24082a842b3_0_144"/>
          <p:cNvSpPr txBox="1"/>
          <p:nvPr/>
        </p:nvSpPr>
        <p:spPr>
          <a:xfrm>
            <a:off x="658600" y="839900"/>
            <a:ext cx="3360600" cy="83100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The customer wants to do the bare minimum.  All modules are fine but it is just time to upgrade.  </a:t>
            </a:r>
            <a:endParaRPr/>
          </a:p>
        </p:txBody>
      </p:sp>
      <p:pic>
        <p:nvPicPr>
          <p:cNvPr id="200" name="Google Shape;200;g24082a842b3_0_144"/>
          <p:cNvPicPr preferRelativeResize="0"/>
          <p:nvPr/>
        </p:nvPicPr>
        <p:blipFill rotWithShape="1">
          <a:blip r:embed="rId3">
            <a:alphaModFix/>
          </a:blip>
          <a:srcRect/>
          <a:stretch/>
        </p:blipFill>
        <p:spPr>
          <a:xfrm>
            <a:off x="4656272" y="656124"/>
            <a:ext cx="6492457" cy="1965296"/>
          </a:xfrm>
          <a:prstGeom prst="rect">
            <a:avLst/>
          </a:prstGeom>
          <a:noFill/>
          <a:ln>
            <a:noFill/>
          </a:ln>
        </p:spPr>
      </p:pic>
      <p:pic>
        <p:nvPicPr>
          <p:cNvPr id="201" name="Google Shape;201;g24082a842b3_0_144"/>
          <p:cNvPicPr preferRelativeResize="0"/>
          <p:nvPr/>
        </p:nvPicPr>
        <p:blipFill rotWithShape="1">
          <a:blip r:embed="rId4">
            <a:alphaModFix/>
          </a:blip>
          <a:srcRect/>
          <a:stretch/>
        </p:blipFill>
        <p:spPr>
          <a:xfrm>
            <a:off x="4935300" y="2875613"/>
            <a:ext cx="803050" cy="2446900"/>
          </a:xfrm>
          <a:prstGeom prst="rect">
            <a:avLst/>
          </a:prstGeom>
          <a:noFill/>
          <a:ln>
            <a:noFill/>
          </a:ln>
        </p:spPr>
      </p:pic>
      <p:pic>
        <p:nvPicPr>
          <p:cNvPr id="202" name="Google Shape;202;g24082a842b3_0_144"/>
          <p:cNvPicPr preferRelativeResize="0"/>
          <p:nvPr/>
        </p:nvPicPr>
        <p:blipFill>
          <a:blip r:embed="rId5">
            <a:alphaModFix/>
          </a:blip>
          <a:stretch>
            <a:fillRect/>
          </a:stretch>
        </p:blipFill>
        <p:spPr>
          <a:xfrm>
            <a:off x="5738350" y="2800863"/>
            <a:ext cx="863400" cy="2596425"/>
          </a:xfrm>
          <a:prstGeom prst="rect">
            <a:avLst/>
          </a:prstGeom>
          <a:noFill/>
          <a:ln>
            <a:noFill/>
          </a:ln>
        </p:spPr>
      </p:pic>
      <p:pic>
        <p:nvPicPr>
          <p:cNvPr id="203" name="Google Shape;203;g24082a842b3_0_144"/>
          <p:cNvPicPr preferRelativeResize="0"/>
          <p:nvPr/>
        </p:nvPicPr>
        <p:blipFill>
          <a:blip r:embed="rId6">
            <a:alphaModFix/>
          </a:blip>
          <a:stretch>
            <a:fillRect/>
          </a:stretch>
        </p:blipFill>
        <p:spPr>
          <a:xfrm>
            <a:off x="10101938" y="2880550"/>
            <a:ext cx="584630" cy="2596425"/>
          </a:xfrm>
          <a:prstGeom prst="rect">
            <a:avLst/>
          </a:prstGeom>
          <a:noFill/>
          <a:ln>
            <a:noFill/>
          </a:ln>
        </p:spPr>
      </p:pic>
      <p:sp>
        <p:nvSpPr>
          <p:cNvPr id="204" name="Google Shape;204;g24082a842b3_0_144"/>
          <p:cNvSpPr txBox="1"/>
          <p:nvPr/>
        </p:nvSpPr>
        <p:spPr>
          <a:xfrm>
            <a:off x="4935300" y="656125"/>
            <a:ext cx="526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Rack</a:t>
            </a:r>
            <a:endParaRPr>
              <a:latin typeface="Calibri"/>
              <a:ea typeface="Calibri"/>
              <a:cs typeface="Calibri"/>
              <a:sym typeface="Calibri"/>
            </a:endParaRPr>
          </a:p>
        </p:txBody>
      </p:sp>
      <p:sp>
        <p:nvSpPr>
          <p:cNvPr id="205" name="Google Shape;205;g24082a842b3_0_144"/>
          <p:cNvSpPr txBox="1"/>
          <p:nvPr/>
        </p:nvSpPr>
        <p:spPr>
          <a:xfrm>
            <a:off x="4776625" y="5417200"/>
            <a:ext cx="1005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Calibri"/>
                <a:ea typeface="Calibri"/>
                <a:cs typeface="Calibri"/>
                <a:sym typeface="Calibri"/>
              </a:rPr>
              <a:t>Power Supply</a:t>
            </a:r>
            <a:endParaRPr sz="1100">
              <a:latin typeface="Calibri"/>
              <a:ea typeface="Calibri"/>
              <a:cs typeface="Calibri"/>
              <a:sym typeface="Calibri"/>
            </a:endParaRPr>
          </a:p>
        </p:txBody>
      </p:sp>
      <p:sp>
        <p:nvSpPr>
          <p:cNvPr id="206" name="Google Shape;206;g24082a842b3_0_144"/>
          <p:cNvSpPr txBox="1"/>
          <p:nvPr/>
        </p:nvSpPr>
        <p:spPr>
          <a:xfrm>
            <a:off x="5953375" y="5409550"/>
            <a:ext cx="62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latin typeface="Calibri"/>
                <a:ea typeface="Calibri"/>
                <a:cs typeface="Calibri"/>
                <a:sym typeface="Calibri"/>
              </a:rPr>
              <a:t>CPU</a:t>
            </a:r>
            <a:endParaRPr sz="1000">
              <a:latin typeface="Calibri"/>
              <a:ea typeface="Calibri"/>
              <a:cs typeface="Calibri"/>
              <a:sym typeface="Calibri"/>
            </a:endParaRPr>
          </a:p>
        </p:txBody>
      </p:sp>
      <p:sp>
        <p:nvSpPr>
          <p:cNvPr id="207" name="Google Shape;207;g24082a842b3_0_144"/>
          <p:cNvSpPr/>
          <p:nvPr/>
        </p:nvSpPr>
        <p:spPr>
          <a:xfrm>
            <a:off x="7722825" y="5602475"/>
            <a:ext cx="3674100" cy="886500"/>
          </a:xfrm>
          <a:prstGeom prst="wedgeRectCallout">
            <a:avLst>
              <a:gd name="adj1" fmla="val 22779"/>
              <a:gd name="adj2" fmla="val -6257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t>IC695LRE001 is only needed if there are serial expansion racks.  Existing 9030 racks can be reused. It is the only module that can go in the final slot of the rack.  </a:t>
            </a:r>
            <a:endParaRPr sz="1300"/>
          </a:p>
        </p:txBody>
      </p:sp>
      <p:sp>
        <p:nvSpPr>
          <p:cNvPr id="208" name="Google Shape;208;g24082a842b3_0_144"/>
          <p:cNvSpPr/>
          <p:nvPr/>
        </p:nvSpPr>
        <p:spPr>
          <a:xfrm>
            <a:off x="5282600" y="2513350"/>
            <a:ext cx="255900" cy="287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24082a842b3_0_144"/>
          <p:cNvSpPr/>
          <p:nvPr/>
        </p:nvSpPr>
        <p:spPr>
          <a:xfrm>
            <a:off x="5873700" y="2513350"/>
            <a:ext cx="255900" cy="287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24082a842b3_0_144"/>
          <p:cNvSpPr/>
          <p:nvPr/>
        </p:nvSpPr>
        <p:spPr>
          <a:xfrm>
            <a:off x="10266288" y="2513350"/>
            <a:ext cx="255900" cy="287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g24082a842b3_0_144"/>
          <p:cNvSpPr/>
          <p:nvPr/>
        </p:nvSpPr>
        <p:spPr>
          <a:xfrm>
            <a:off x="6601738" y="3173050"/>
            <a:ext cx="3360600" cy="1654200"/>
          </a:xfrm>
          <a:prstGeom prst="ellipse">
            <a:avLst/>
          </a:prstGeom>
          <a:solidFill>
            <a:schemeClr val="lt1"/>
          </a:solidFill>
          <a:ln w="9525" cap="flat" cmpd="sng">
            <a:solidFill>
              <a:srgbClr val="70AD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500"/>
              <a:t>Existing 9030 Modules can be installed in the new RX3i base. </a:t>
            </a:r>
            <a:endParaRPr sz="1500"/>
          </a:p>
        </p:txBody>
      </p:sp>
      <p:sp>
        <p:nvSpPr>
          <p:cNvPr id="212" name="Google Shape;212;g24082a842b3_0_144"/>
          <p:cNvSpPr/>
          <p:nvPr/>
        </p:nvSpPr>
        <p:spPr>
          <a:xfrm>
            <a:off x="7722825" y="2513348"/>
            <a:ext cx="1096800" cy="566700"/>
          </a:xfrm>
          <a:prstGeom prst="upArrow">
            <a:avLst>
              <a:gd name="adj1" fmla="val 50000"/>
              <a:gd name="adj2" fmla="val 50000"/>
            </a:avLst>
          </a:prstGeom>
          <a:solidFill>
            <a:schemeClr val="accent6"/>
          </a:solidFill>
          <a:ln w="9525" cap="flat" cmpd="sng">
            <a:solidFill>
              <a:srgbClr val="70AD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g24082a842b3_0_144"/>
          <p:cNvSpPr txBox="1"/>
          <p:nvPr/>
        </p:nvSpPr>
        <p:spPr>
          <a:xfrm>
            <a:off x="658050" y="2504200"/>
            <a:ext cx="3360600" cy="16932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BASIC Migration required components</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b="1">
                <a:latin typeface="Calibri"/>
                <a:ea typeface="Calibri"/>
                <a:cs typeface="Calibri"/>
                <a:sym typeface="Calibri"/>
              </a:rPr>
              <a:t>Rack (IC695CHS…)</a:t>
            </a:r>
            <a:endParaRPr b="1">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b="1">
                <a:latin typeface="Calibri"/>
                <a:ea typeface="Calibri"/>
                <a:cs typeface="Calibri"/>
                <a:sym typeface="Calibri"/>
              </a:rPr>
              <a:t>CPU (IC695CPE…)</a:t>
            </a:r>
            <a:endParaRPr b="1">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b="1">
                <a:latin typeface="Calibri"/>
                <a:ea typeface="Calibri"/>
                <a:cs typeface="Calibri"/>
                <a:sym typeface="Calibri"/>
              </a:rPr>
              <a:t>Power supply (IC695PS…)</a:t>
            </a:r>
            <a:endParaRPr b="1">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IC695LRE001 (only if there are remote serial expansion bases)</a:t>
            </a:r>
            <a:endParaRPr>
              <a:latin typeface="Calibri"/>
              <a:ea typeface="Calibri"/>
              <a:cs typeface="Calibri"/>
              <a:sym typeface="Calibri"/>
            </a:endParaRPr>
          </a:p>
          <a:p>
            <a:pPr marL="457200" lvl="0" indent="0" algn="l" rtl="0">
              <a:spcBef>
                <a:spcPts val="0"/>
              </a:spcBef>
              <a:spcAft>
                <a:spcPts val="0"/>
              </a:spcAft>
              <a:buNone/>
            </a:pPr>
            <a:endParaRPr>
              <a:solidFill>
                <a:srgbClr val="0000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IC695LRE001 = Serial Expansion racks</a:t>
            </a:r>
            <a:endParaRPr lang="en-US" dirty="0"/>
          </a:p>
        </p:txBody>
      </p:sp>
      <p:pic>
        <p:nvPicPr>
          <p:cNvPr id="3" name="Picture 2"/>
          <p:cNvPicPr>
            <a:picLocks noChangeAspect="1"/>
          </p:cNvPicPr>
          <p:nvPr/>
        </p:nvPicPr>
        <p:blipFill>
          <a:blip r:embed="rId2"/>
          <a:stretch>
            <a:fillRect/>
          </a:stretch>
        </p:blipFill>
        <p:spPr>
          <a:xfrm>
            <a:off x="2752683" y="2646500"/>
            <a:ext cx="901437" cy="3983769"/>
          </a:xfrm>
          <a:prstGeom prst="rect">
            <a:avLst/>
          </a:prstGeom>
        </p:spPr>
      </p:pic>
      <p:sp>
        <p:nvSpPr>
          <p:cNvPr id="5" name="Down Arrow 4"/>
          <p:cNvSpPr/>
          <p:nvPr/>
        </p:nvSpPr>
        <p:spPr>
          <a:xfrm flipH="1" flipV="1">
            <a:off x="3252956" y="2344971"/>
            <a:ext cx="220642" cy="257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549" y="2602522"/>
            <a:ext cx="2369759" cy="1600438"/>
          </a:xfrm>
          <a:prstGeom prst="rect">
            <a:avLst/>
          </a:prstGeom>
          <a:noFill/>
          <a:ln>
            <a:solidFill>
              <a:srgbClr val="FF0000"/>
            </a:solidFill>
          </a:ln>
        </p:spPr>
        <p:txBody>
          <a:bodyPr wrap="square" rtlCol="0">
            <a:spAutoFit/>
          </a:bodyPr>
          <a:lstStyle/>
          <a:p>
            <a:r>
              <a:rPr lang="en-US" dirty="0" smtClean="0"/>
              <a:t>IC695LRE001 is a </a:t>
            </a:r>
            <a:r>
              <a:rPr lang="en-US" b="1" dirty="0" smtClean="0"/>
              <a:t>Serial Bus</a:t>
            </a:r>
            <a:r>
              <a:rPr lang="en-US" dirty="0" smtClean="0"/>
              <a:t> Transmitter module.  This allows customer to upgrade the main rack to RX3i and leave all 9030 serial remote racks and cabling in place. </a:t>
            </a:r>
            <a:endParaRPr lang="en-US" dirty="0"/>
          </a:p>
        </p:txBody>
      </p:sp>
      <p:pic>
        <p:nvPicPr>
          <p:cNvPr id="9" name="Picture 8"/>
          <p:cNvPicPr>
            <a:picLocks noChangeAspect="1"/>
          </p:cNvPicPr>
          <p:nvPr/>
        </p:nvPicPr>
        <p:blipFill>
          <a:blip r:embed="rId3"/>
          <a:stretch>
            <a:fillRect/>
          </a:stretch>
        </p:blipFill>
        <p:spPr>
          <a:xfrm>
            <a:off x="8170178" y="1320800"/>
            <a:ext cx="2818254" cy="5400618"/>
          </a:xfrm>
          <a:prstGeom prst="rect">
            <a:avLst/>
          </a:prstGeom>
        </p:spPr>
      </p:pic>
      <p:pic>
        <p:nvPicPr>
          <p:cNvPr id="10" name="Picture 9"/>
          <p:cNvPicPr>
            <a:picLocks noChangeAspect="1"/>
          </p:cNvPicPr>
          <p:nvPr/>
        </p:nvPicPr>
        <p:blipFill>
          <a:blip r:embed="rId4"/>
          <a:stretch>
            <a:fillRect/>
          </a:stretch>
        </p:blipFill>
        <p:spPr>
          <a:xfrm>
            <a:off x="287472" y="1342572"/>
            <a:ext cx="3210479" cy="1002399"/>
          </a:xfrm>
          <a:prstGeom prst="rect">
            <a:avLst/>
          </a:prstGeom>
        </p:spPr>
      </p:pic>
      <p:pic>
        <p:nvPicPr>
          <p:cNvPr id="11" name="Picture 10"/>
          <p:cNvPicPr>
            <a:picLocks noChangeAspect="1"/>
          </p:cNvPicPr>
          <p:nvPr/>
        </p:nvPicPr>
        <p:blipFill>
          <a:blip r:embed="rId5"/>
          <a:stretch>
            <a:fillRect/>
          </a:stretch>
        </p:blipFill>
        <p:spPr>
          <a:xfrm>
            <a:off x="3887334" y="1985239"/>
            <a:ext cx="4230151" cy="2035870"/>
          </a:xfrm>
          <a:prstGeom prst="rect">
            <a:avLst/>
          </a:prstGeom>
        </p:spPr>
      </p:pic>
      <p:sp>
        <p:nvSpPr>
          <p:cNvPr id="12" name="Rounded Rectangular Callout 11"/>
          <p:cNvSpPr/>
          <p:nvPr/>
        </p:nvSpPr>
        <p:spPr>
          <a:xfrm>
            <a:off x="4755735" y="4236780"/>
            <a:ext cx="2873502" cy="2484638"/>
          </a:xfrm>
          <a:prstGeom prst="wedgeRoundRectCallout">
            <a:avLst>
              <a:gd name="adj1" fmla="val 19993"/>
              <a:gd name="adj2" fmla="val -58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Expansion bases will look like this.  (Notice there is only the serial bus)</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pic>
        <p:nvPicPr>
          <p:cNvPr id="13" name="Picture 12"/>
          <p:cNvPicPr>
            <a:picLocks noChangeAspect="1"/>
          </p:cNvPicPr>
          <p:nvPr/>
        </p:nvPicPr>
        <p:blipFill>
          <a:blip r:embed="rId6"/>
          <a:stretch>
            <a:fillRect/>
          </a:stretch>
        </p:blipFill>
        <p:spPr>
          <a:xfrm>
            <a:off x="5840151" y="5184730"/>
            <a:ext cx="659334" cy="1430196"/>
          </a:xfrm>
          <a:prstGeom prst="rect">
            <a:avLst/>
          </a:prstGeom>
        </p:spPr>
      </p:pic>
      <p:cxnSp>
        <p:nvCxnSpPr>
          <p:cNvPr id="17" name="Straight Arrow Connector 16"/>
          <p:cNvCxnSpPr/>
          <p:nvPr/>
        </p:nvCxnSpPr>
        <p:spPr>
          <a:xfrm>
            <a:off x="5428235" y="5338619"/>
            <a:ext cx="498011" cy="277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4984512" y="5184730"/>
            <a:ext cx="692728" cy="523220"/>
          </a:xfrm>
          <a:prstGeom prst="rect">
            <a:avLst/>
          </a:prstGeom>
          <a:noFill/>
        </p:spPr>
        <p:txBody>
          <a:bodyPr wrap="square" rtlCol="0">
            <a:spAutoFit/>
          </a:bodyPr>
          <a:lstStyle/>
          <a:p>
            <a:r>
              <a:rPr lang="en-US" dirty="0" smtClean="0"/>
              <a:t>PCI Bus</a:t>
            </a:r>
            <a:endParaRPr lang="en-US" dirty="0"/>
          </a:p>
        </p:txBody>
      </p:sp>
      <p:cxnSp>
        <p:nvCxnSpPr>
          <p:cNvPr id="22" name="Straight Arrow Connector 21"/>
          <p:cNvCxnSpPr/>
          <p:nvPr/>
        </p:nvCxnSpPr>
        <p:spPr>
          <a:xfrm flipH="1" flipV="1">
            <a:off x="6287980" y="6077527"/>
            <a:ext cx="500116" cy="14317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6653348" y="5959096"/>
            <a:ext cx="643125" cy="523220"/>
          </a:xfrm>
          <a:prstGeom prst="rect">
            <a:avLst/>
          </a:prstGeom>
          <a:noFill/>
        </p:spPr>
        <p:txBody>
          <a:bodyPr wrap="none" rtlCol="0">
            <a:spAutoFit/>
          </a:bodyPr>
          <a:lstStyle/>
          <a:p>
            <a:r>
              <a:rPr lang="en-US" dirty="0" smtClean="0"/>
              <a:t>Serial</a:t>
            </a:r>
          </a:p>
          <a:p>
            <a:r>
              <a:rPr lang="en-US" dirty="0" smtClean="0"/>
              <a:t> Bus </a:t>
            </a:r>
            <a:endParaRPr lang="en-US" dirty="0"/>
          </a:p>
        </p:txBody>
      </p:sp>
      <p:sp>
        <p:nvSpPr>
          <p:cNvPr id="29" name="TextBox 28"/>
          <p:cNvSpPr txBox="1"/>
          <p:nvPr/>
        </p:nvSpPr>
        <p:spPr>
          <a:xfrm>
            <a:off x="7615400" y="4315523"/>
            <a:ext cx="643125" cy="307777"/>
          </a:xfrm>
          <a:prstGeom prst="rect">
            <a:avLst/>
          </a:prstGeom>
          <a:noFill/>
        </p:spPr>
        <p:txBody>
          <a:bodyPr wrap="none" rtlCol="0">
            <a:spAutoFit/>
          </a:bodyPr>
          <a:lstStyle/>
          <a:p>
            <a:r>
              <a:rPr lang="en-US" dirty="0"/>
              <a:t>S</a:t>
            </a:r>
            <a:r>
              <a:rPr lang="en-US" dirty="0" smtClean="0"/>
              <a:t>erial</a:t>
            </a:r>
            <a:endParaRPr lang="en-US" dirty="0"/>
          </a:p>
        </p:txBody>
      </p:sp>
      <p:cxnSp>
        <p:nvCxnSpPr>
          <p:cNvPr id="31" name="Straight Arrow Connector 30"/>
          <p:cNvCxnSpPr/>
          <p:nvPr/>
        </p:nvCxnSpPr>
        <p:spPr>
          <a:xfrm flipH="1" flipV="1">
            <a:off x="7629237" y="3666836"/>
            <a:ext cx="233215" cy="7019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5" name="Picture 34"/>
          <p:cNvPicPr>
            <a:picLocks noChangeAspect="1"/>
          </p:cNvPicPr>
          <p:nvPr/>
        </p:nvPicPr>
        <p:blipFill>
          <a:blip r:embed="rId2"/>
          <a:stretch>
            <a:fillRect/>
          </a:stretch>
        </p:blipFill>
        <p:spPr>
          <a:xfrm>
            <a:off x="9925198" y="1368593"/>
            <a:ext cx="200165" cy="884600"/>
          </a:xfrm>
          <a:prstGeom prst="rect">
            <a:avLst/>
          </a:prstGeom>
        </p:spPr>
      </p:pic>
    </p:spTree>
    <p:extLst>
      <p:ext uri="{BB962C8B-B14F-4D97-AF65-F5344CB8AC3E}">
        <p14:creationId xmlns:p14="http://schemas.microsoft.com/office/powerpoint/2010/main" val="359790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title"/>
          </p:nvPr>
        </p:nvSpPr>
        <p:spPr>
          <a:xfrm>
            <a:off x="605960" y="379686"/>
            <a:ext cx="9395289" cy="361095"/>
          </a:xfrm>
          <a:prstGeom prst="rect">
            <a:avLst/>
          </a:prstGeom>
          <a:noFill/>
          <a:ln w="9525" cap="flat" cmpd="sng">
            <a:solidFill>
              <a:srgbClr val="42719B"/>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2400"/>
              <a:t>What it looks like to Convert project in PME</a:t>
            </a:r>
            <a:endParaRPr sz="2400"/>
          </a:p>
        </p:txBody>
      </p:sp>
      <p:pic>
        <p:nvPicPr>
          <p:cNvPr id="219" name="Google Shape;219;p8"/>
          <p:cNvPicPr preferRelativeResize="0"/>
          <p:nvPr/>
        </p:nvPicPr>
        <p:blipFill rotWithShape="1">
          <a:blip r:embed="rId3">
            <a:alphaModFix/>
          </a:blip>
          <a:srcRect/>
          <a:stretch/>
        </p:blipFill>
        <p:spPr>
          <a:xfrm>
            <a:off x="3946293" y="855081"/>
            <a:ext cx="8140932" cy="4481088"/>
          </a:xfrm>
          <a:prstGeom prst="rect">
            <a:avLst/>
          </a:prstGeom>
          <a:solidFill>
            <a:schemeClr val="lt1"/>
          </a:solidFill>
          <a:ln w="12700" cap="flat" cmpd="sng">
            <a:solidFill>
              <a:schemeClr val="dk1"/>
            </a:solidFill>
            <a:prstDash val="solid"/>
            <a:miter lim="800000"/>
            <a:headEnd type="none" w="sm" len="sm"/>
            <a:tailEnd type="none" w="sm" len="sm"/>
          </a:ln>
        </p:spPr>
      </p:pic>
      <p:sp>
        <p:nvSpPr>
          <p:cNvPr id="220" name="Google Shape;220;p8"/>
          <p:cNvSpPr txBox="1"/>
          <p:nvPr/>
        </p:nvSpPr>
        <p:spPr>
          <a:xfrm>
            <a:off x="397524" y="1143002"/>
            <a:ext cx="2230534" cy="830997"/>
          </a:xfrm>
          <a:prstGeom prst="rect">
            <a:avLst/>
          </a:prstGeom>
          <a:solidFill>
            <a:srgbClr val="FFF2CC"/>
          </a:solidFill>
          <a:ln w="9525" cap="flat" cmpd="sng">
            <a:solidFill>
              <a:srgbClr val="42719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Click on target “Summer” in this case. Product family can be changed to PACSystems RX3i using the Inspector window</a:t>
            </a:r>
            <a:endParaRPr sz="1200">
              <a:solidFill>
                <a:schemeClr val="dk1"/>
              </a:solidFill>
              <a:latin typeface="Calibri"/>
              <a:ea typeface="Calibri"/>
              <a:cs typeface="Calibri"/>
              <a:sym typeface="Calibri"/>
            </a:endParaRPr>
          </a:p>
        </p:txBody>
      </p:sp>
      <p:sp>
        <p:nvSpPr>
          <p:cNvPr id="221" name="Google Shape;221;p8"/>
          <p:cNvSpPr txBox="1"/>
          <p:nvPr/>
        </p:nvSpPr>
        <p:spPr>
          <a:xfrm>
            <a:off x="5372101" y="1488135"/>
            <a:ext cx="1771650" cy="2123658"/>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After the conversion, the main rack (Rack 0) is now RX3i part number with necessary RX3i components in Slot 0-4, and slot 12 for Serial Expansion IC695LRE001.  Racks 1-5 are not changed but will still work with old 9030 expansions</a:t>
            </a:r>
            <a:endParaRPr sz="1200">
              <a:solidFill>
                <a:schemeClr val="dk1"/>
              </a:solidFill>
              <a:latin typeface="Calibri"/>
              <a:ea typeface="Calibri"/>
              <a:cs typeface="Calibri"/>
              <a:sym typeface="Calibri"/>
            </a:endParaRPr>
          </a:p>
        </p:txBody>
      </p:sp>
      <p:sp>
        <p:nvSpPr>
          <p:cNvPr id="222" name="Google Shape;222;p8"/>
          <p:cNvSpPr/>
          <p:nvPr/>
        </p:nvSpPr>
        <p:spPr>
          <a:xfrm>
            <a:off x="4219575" y="1847850"/>
            <a:ext cx="1107573" cy="676275"/>
          </a:xfrm>
          <a:custGeom>
            <a:avLst/>
            <a:gdLst/>
            <a:ahLst/>
            <a:cxnLst/>
            <a:rect l="l" t="t" r="r" b="b"/>
            <a:pathLst>
              <a:path w="1107573" h="676275" extrusionOk="0">
                <a:moveTo>
                  <a:pt x="19050" y="104775"/>
                </a:moveTo>
                <a:cubicBezTo>
                  <a:pt x="15875" y="133350"/>
                  <a:pt x="14252" y="162140"/>
                  <a:pt x="9525" y="190500"/>
                </a:cubicBezTo>
                <a:cubicBezTo>
                  <a:pt x="7874" y="200404"/>
                  <a:pt x="0" y="209035"/>
                  <a:pt x="0" y="219075"/>
                </a:cubicBezTo>
                <a:cubicBezTo>
                  <a:pt x="0" y="298513"/>
                  <a:pt x="1873" y="378131"/>
                  <a:pt x="9525" y="457200"/>
                </a:cubicBezTo>
                <a:cubicBezTo>
                  <a:pt x="14997" y="513745"/>
                  <a:pt x="21671" y="509748"/>
                  <a:pt x="57150" y="533400"/>
                </a:cubicBezTo>
                <a:cubicBezTo>
                  <a:pt x="60325" y="542925"/>
                  <a:pt x="59575" y="554875"/>
                  <a:pt x="66675" y="561975"/>
                </a:cubicBezTo>
                <a:cubicBezTo>
                  <a:pt x="73775" y="569075"/>
                  <a:pt x="86270" y="567010"/>
                  <a:pt x="95250" y="571500"/>
                </a:cubicBezTo>
                <a:cubicBezTo>
                  <a:pt x="105489" y="576620"/>
                  <a:pt x="113586" y="585430"/>
                  <a:pt x="123825" y="590550"/>
                </a:cubicBezTo>
                <a:cubicBezTo>
                  <a:pt x="132805" y="595040"/>
                  <a:pt x="143623" y="595199"/>
                  <a:pt x="152400" y="600075"/>
                </a:cubicBezTo>
                <a:cubicBezTo>
                  <a:pt x="251093" y="654905"/>
                  <a:pt x="164197" y="632506"/>
                  <a:pt x="285750" y="647700"/>
                </a:cubicBezTo>
                <a:cubicBezTo>
                  <a:pt x="295275" y="650875"/>
                  <a:pt x="304585" y="654790"/>
                  <a:pt x="314325" y="657225"/>
                </a:cubicBezTo>
                <a:cubicBezTo>
                  <a:pt x="380077" y="673663"/>
                  <a:pt x="416187" y="670624"/>
                  <a:pt x="495300" y="676275"/>
                </a:cubicBezTo>
                <a:lnTo>
                  <a:pt x="895350" y="666750"/>
                </a:lnTo>
                <a:cubicBezTo>
                  <a:pt x="908429" y="666181"/>
                  <a:pt x="920613" y="659792"/>
                  <a:pt x="933450" y="657225"/>
                </a:cubicBezTo>
                <a:cubicBezTo>
                  <a:pt x="957839" y="652347"/>
                  <a:pt x="994459" y="650533"/>
                  <a:pt x="1019175" y="638175"/>
                </a:cubicBezTo>
                <a:cubicBezTo>
                  <a:pt x="1029414" y="633055"/>
                  <a:pt x="1038225" y="625475"/>
                  <a:pt x="1047750" y="619125"/>
                </a:cubicBezTo>
                <a:cubicBezTo>
                  <a:pt x="1054100" y="609600"/>
                  <a:pt x="1061680" y="600789"/>
                  <a:pt x="1066800" y="590550"/>
                </a:cubicBezTo>
                <a:cubicBezTo>
                  <a:pt x="1074413" y="575325"/>
                  <a:pt x="1081781" y="538117"/>
                  <a:pt x="1085850" y="523875"/>
                </a:cubicBezTo>
                <a:cubicBezTo>
                  <a:pt x="1088608" y="514221"/>
                  <a:pt x="1092200" y="504825"/>
                  <a:pt x="1095375" y="495300"/>
                </a:cubicBezTo>
                <a:cubicBezTo>
                  <a:pt x="1112192" y="360761"/>
                  <a:pt x="1111077" y="404152"/>
                  <a:pt x="1095375" y="200025"/>
                </a:cubicBezTo>
                <a:cubicBezTo>
                  <a:pt x="1094605" y="190014"/>
                  <a:pt x="1090340" y="180430"/>
                  <a:pt x="1085850" y="171450"/>
                </a:cubicBezTo>
                <a:cubicBezTo>
                  <a:pt x="1068113" y="135977"/>
                  <a:pt x="1064557" y="145898"/>
                  <a:pt x="1038225" y="114300"/>
                </a:cubicBezTo>
                <a:cubicBezTo>
                  <a:pt x="1009260" y="79542"/>
                  <a:pt x="1030144" y="87907"/>
                  <a:pt x="990600" y="57150"/>
                </a:cubicBezTo>
                <a:cubicBezTo>
                  <a:pt x="972528" y="43094"/>
                  <a:pt x="952500" y="31750"/>
                  <a:pt x="933450" y="19050"/>
                </a:cubicBezTo>
                <a:lnTo>
                  <a:pt x="904875" y="0"/>
                </a:lnTo>
                <a:cubicBezTo>
                  <a:pt x="819150" y="3175"/>
                  <a:pt x="733317" y="4174"/>
                  <a:pt x="647700" y="9525"/>
                </a:cubicBezTo>
                <a:cubicBezTo>
                  <a:pt x="631542" y="10535"/>
                  <a:pt x="616226" y="17936"/>
                  <a:pt x="600075" y="19050"/>
                </a:cubicBezTo>
                <a:cubicBezTo>
                  <a:pt x="419798" y="31483"/>
                  <a:pt x="339565" y="28575"/>
                  <a:pt x="161925" y="28575"/>
                </a:cubicBezTo>
              </a:path>
            </a:pathLst>
          </a:custGeom>
          <a:no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8"/>
          <p:cNvSpPr/>
          <p:nvPr/>
        </p:nvSpPr>
        <p:spPr>
          <a:xfrm>
            <a:off x="4267200" y="3019425"/>
            <a:ext cx="1038225" cy="209550"/>
          </a:xfrm>
          <a:custGeom>
            <a:avLst/>
            <a:gdLst/>
            <a:ahLst/>
            <a:cxnLst/>
            <a:rect l="l" t="t" r="r" b="b"/>
            <a:pathLst>
              <a:path w="1038225" h="209550" extrusionOk="0">
                <a:moveTo>
                  <a:pt x="238125" y="38100"/>
                </a:moveTo>
                <a:cubicBezTo>
                  <a:pt x="187325" y="47625"/>
                  <a:pt x="83915" y="55371"/>
                  <a:pt x="9525" y="76200"/>
                </a:cubicBezTo>
                <a:cubicBezTo>
                  <a:pt x="-143" y="78907"/>
                  <a:pt x="0" y="94735"/>
                  <a:pt x="0" y="104775"/>
                </a:cubicBezTo>
                <a:cubicBezTo>
                  <a:pt x="0" y="132035"/>
                  <a:pt x="8867" y="161267"/>
                  <a:pt x="28575" y="180975"/>
                </a:cubicBezTo>
                <a:cubicBezTo>
                  <a:pt x="36670" y="189070"/>
                  <a:pt x="46911" y="194905"/>
                  <a:pt x="57150" y="200025"/>
                </a:cubicBezTo>
                <a:cubicBezTo>
                  <a:pt x="66130" y="204515"/>
                  <a:pt x="76200" y="206375"/>
                  <a:pt x="85725" y="209550"/>
                </a:cubicBezTo>
                <a:lnTo>
                  <a:pt x="981075" y="200025"/>
                </a:lnTo>
                <a:cubicBezTo>
                  <a:pt x="991113" y="199818"/>
                  <a:pt x="1001810" y="196772"/>
                  <a:pt x="1009650" y="190500"/>
                </a:cubicBezTo>
                <a:cubicBezTo>
                  <a:pt x="1026436" y="177071"/>
                  <a:pt x="1031950" y="152174"/>
                  <a:pt x="1038225" y="133350"/>
                </a:cubicBezTo>
                <a:cubicBezTo>
                  <a:pt x="1035050" y="104775"/>
                  <a:pt x="1039378" y="74319"/>
                  <a:pt x="1028700" y="47625"/>
                </a:cubicBezTo>
                <a:cubicBezTo>
                  <a:pt x="1024971" y="38303"/>
                  <a:pt x="1009105" y="42590"/>
                  <a:pt x="1000125" y="38100"/>
                </a:cubicBezTo>
                <a:cubicBezTo>
                  <a:pt x="989886" y="32980"/>
                  <a:pt x="982011" y="23699"/>
                  <a:pt x="971550" y="19050"/>
                </a:cubicBezTo>
                <a:cubicBezTo>
                  <a:pt x="953200" y="10895"/>
                  <a:pt x="914400" y="0"/>
                  <a:pt x="914400" y="0"/>
                </a:cubicBezTo>
                <a:lnTo>
                  <a:pt x="352425" y="9525"/>
                </a:lnTo>
                <a:cubicBezTo>
                  <a:pt x="339341" y="9940"/>
                  <a:pt x="326357" y="13893"/>
                  <a:pt x="314325" y="19050"/>
                </a:cubicBezTo>
                <a:cubicBezTo>
                  <a:pt x="303803" y="23559"/>
                  <a:pt x="288925" y="28575"/>
                  <a:pt x="238125" y="38100"/>
                </a:cubicBezTo>
                <a:close/>
              </a:path>
            </a:pathLst>
          </a:cu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4" name="Google Shape;224;p8"/>
          <p:cNvCxnSpPr/>
          <p:nvPr/>
        </p:nvCxnSpPr>
        <p:spPr>
          <a:xfrm flipH="1">
            <a:off x="5172075" y="1657350"/>
            <a:ext cx="155073" cy="1905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25" name="Google Shape;225;p8"/>
          <p:cNvCxnSpPr/>
          <p:nvPr/>
        </p:nvCxnSpPr>
        <p:spPr>
          <a:xfrm flipH="1">
            <a:off x="5249611" y="2771775"/>
            <a:ext cx="198689" cy="247650"/>
          </a:xfrm>
          <a:prstGeom prst="straightConnector1">
            <a:avLst/>
          </a:prstGeom>
          <a:noFill/>
          <a:ln w="9525" cap="flat" cmpd="sng">
            <a:solidFill>
              <a:srgbClr val="FF0000"/>
            </a:solidFill>
            <a:prstDash val="solid"/>
            <a:miter lim="800000"/>
            <a:headEnd type="none" w="sm" len="sm"/>
            <a:tailEnd type="triangle" w="med" len="med"/>
          </a:ln>
        </p:spPr>
      </p:cxnSp>
      <p:cxnSp>
        <p:nvCxnSpPr>
          <p:cNvPr id="226" name="Google Shape;226;p8"/>
          <p:cNvCxnSpPr/>
          <p:nvPr/>
        </p:nvCxnSpPr>
        <p:spPr>
          <a:xfrm>
            <a:off x="2628900" y="1143002"/>
            <a:ext cx="1400175" cy="190498"/>
          </a:xfrm>
          <a:prstGeom prst="straightConnector1">
            <a:avLst/>
          </a:prstGeom>
          <a:noFill/>
          <a:ln w="9525" cap="flat" cmpd="sng">
            <a:solidFill>
              <a:schemeClr val="accent1"/>
            </a:solidFill>
            <a:prstDash val="solid"/>
            <a:miter lim="800000"/>
            <a:headEnd type="none" w="sm" len="sm"/>
            <a:tailEnd type="triangle" w="med" len="med"/>
          </a:ln>
        </p:spPr>
      </p:cxnSp>
      <p:cxnSp>
        <p:nvCxnSpPr>
          <p:cNvPr id="227" name="Google Shape;227;p8"/>
          <p:cNvCxnSpPr/>
          <p:nvPr/>
        </p:nvCxnSpPr>
        <p:spPr>
          <a:xfrm>
            <a:off x="2628900" y="1973999"/>
            <a:ext cx="1400175" cy="2931376"/>
          </a:xfrm>
          <a:prstGeom prst="straightConnector1">
            <a:avLst/>
          </a:prstGeom>
          <a:noFill/>
          <a:ln w="9525" cap="flat" cmpd="sng">
            <a:solidFill>
              <a:schemeClr val="accent1"/>
            </a:solidFill>
            <a:prstDash val="solid"/>
            <a:miter lim="800000"/>
            <a:headEnd type="none" w="sm" len="sm"/>
            <a:tailEnd type="triangle" w="med" len="med"/>
          </a:ln>
        </p:spPr>
      </p:cxnSp>
      <p:sp>
        <p:nvSpPr>
          <p:cNvPr id="228" name="Google Shape;228;p8"/>
          <p:cNvSpPr txBox="1"/>
          <p:nvPr/>
        </p:nvSpPr>
        <p:spPr>
          <a:xfrm>
            <a:off x="5143502" y="5489640"/>
            <a:ext cx="6067424" cy="461665"/>
          </a:xfrm>
          <a:prstGeom prst="rect">
            <a:avLst/>
          </a:prstGeom>
          <a:solidFill>
            <a:srgbClr val="FFF2CC"/>
          </a:solidFill>
          <a:ln w="9525" cap="flat" cmpd="sng">
            <a:solidFill>
              <a:srgbClr val="42719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A target conversion report pops up in the main screen and tells us we are successful and what modules we added.  They default to CPE330 so it is important to review and change.</a:t>
            </a:r>
            <a:endParaRPr sz="1200">
              <a:solidFill>
                <a:schemeClr val="dk1"/>
              </a:solidFill>
              <a:latin typeface="Calibri"/>
              <a:ea typeface="Calibri"/>
              <a:cs typeface="Calibri"/>
              <a:sym typeface="Calibri"/>
            </a:endParaRPr>
          </a:p>
        </p:txBody>
      </p:sp>
      <p:pic>
        <p:nvPicPr>
          <p:cNvPr id="229" name="Google Shape;229;p8"/>
          <p:cNvPicPr preferRelativeResize="0"/>
          <p:nvPr/>
        </p:nvPicPr>
        <p:blipFill rotWithShape="1">
          <a:blip r:embed="rId4">
            <a:alphaModFix/>
          </a:blip>
          <a:srcRect/>
          <a:stretch/>
        </p:blipFill>
        <p:spPr>
          <a:xfrm>
            <a:off x="209326" y="3733683"/>
            <a:ext cx="3200847" cy="1676634"/>
          </a:xfrm>
          <a:prstGeom prst="rect">
            <a:avLst/>
          </a:prstGeom>
          <a:noFill/>
          <a:ln>
            <a:noFill/>
          </a:ln>
        </p:spPr>
      </p:pic>
      <p:sp>
        <p:nvSpPr>
          <p:cNvPr id="230" name="Google Shape;230;p8"/>
          <p:cNvSpPr txBox="1"/>
          <p:nvPr/>
        </p:nvSpPr>
        <p:spPr>
          <a:xfrm>
            <a:off x="209325" y="5415730"/>
            <a:ext cx="3200847" cy="523220"/>
          </a:xfrm>
          <a:prstGeom prst="rect">
            <a:avLst/>
          </a:prstGeom>
          <a:noFill/>
          <a:ln w="9525" cap="flat" cmpd="sng">
            <a:solidFill>
              <a:srgbClr val="42719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Restore the project by right click “My Computer” in PME.</a:t>
            </a:r>
            <a:endParaRPr/>
          </a:p>
        </p:txBody>
      </p:sp>
      <p:sp>
        <p:nvSpPr>
          <p:cNvPr id="231" name="Google Shape;231;p8"/>
          <p:cNvSpPr txBox="1"/>
          <p:nvPr/>
        </p:nvSpPr>
        <p:spPr>
          <a:xfrm>
            <a:off x="114300" y="6172200"/>
            <a:ext cx="11973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This particular project has 3</a:t>
            </a:r>
            <a:r>
              <a:rPr lang="en-US" sz="1800" baseline="30000">
                <a:solidFill>
                  <a:schemeClr val="dk1"/>
                </a:solidFill>
                <a:latin typeface="Calibri"/>
                <a:ea typeface="Calibri"/>
                <a:cs typeface="Calibri"/>
                <a:sym typeface="Calibri"/>
              </a:rPr>
              <a:t>rd</a:t>
            </a:r>
            <a:r>
              <a:rPr lang="en-US" sz="1800">
                <a:solidFill>
                  <a:schemeClr val="dk1"/>
                </a:solidFill>
                <a:latin typeface="Calibri"/>
                <a:ea typeface="Calibri"/>
                <a:cs typeface="Calibri"/>
                <a:sym typeface="Calibri"/>
              </a:rPr>
              <a:t> party modules. A bare minimal migration will be easiest.  If the customer wants to replace all modules with NEW, we are going to have to convert this to all universal bases and Profinet.  HE693 modules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5"/>
        <p:cNvGrpSpPr/>
        <p:nvPr/>
      </p:nvGrpSpPr>
      <p:grpSpPr>
        <a:xfrm>
          <a:off x="0" y="0"/>
          <a:ext cx="0" cy="0"/>
          <a:chOff x="0" y="0"/>
          <a:chExt cx="0" cy="0"/>
        </a:xfrm>
      </p:grpSpPr>
      <p:sp>
        <p:nvSpPr>
          <p:cNvPr id="236" name="Google Shape;236;p6"/>
          <p:cNvSpPr txBox="1">
            <a:spLocks noGrp="1"/>
          </p:cNvSpPr>
          <p:nvPr>
            <p:ph type="title"/>
          </p:nvPr>
        </p:nvSpPr>
        <p:spPr>
          <a:xfrm>
            <a:off x="633119" y="194338"/>
            <a:ext cx="10515600" cy="64552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rgbClr val="FF0000"/>
                </a:solidFill>
              </a:rPr>
              <a:t>Genius Blocks</a:t>
            </a:r>
            <a:endParaRPr>
              <a:solidFill>
                <a:srgbClr val="FF0000"/>
              </a:solidFill>
            </a:endParaRPr>
          </a:p>
        </p:txBody>
      </p:sp>
      <p:sp>
        <p:nvSpPr>
          <p:cNvPr id="237" name="Google Shape;237;p6"/>
          <p:cNvSpPr txBox="1"/>
          <p:nvPr/>
        </p:nvSpPr>
        <p:spPr>
          <a:xfrm>
            <a:off x="658600" y="839866"/>
            <a:ext cx="2098247" cy="18158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Genius is typically replaced with Profinet which can be done in IC695CEP001 for low IO count and small footprint or universal racks . </a:t>
            </a:r>
            <a:endParaRPr/>
          </a:p>
        </p:txBody>
      </p:sp>
      <p:pic>
        <p:nvPicPr>
          <p:cNvPr id="238" name="Google Shape;238;p6"/>
          <p:cNvPicPr preferRelativeResize="0"/>
          <p:nvPr/>
        </p:nvPicPr>
        <p:blipFill rotWithShape="1">
          <a:blip r:embed="rId3">
            <a:alphaModFix/>
          </a:blip>
          <a:srcRect/>
          <a:stretch/>
        </p:blipFill>
        <p:spPr>
          <a:xfrm>
            <a:off x="313898" y="2807624"/>
            <a:ext cx="2442949" cy="3961965"/>
          </a:xfrm>
          <a:prstGeom prst="rect">
            <a:avLst/>
          </a:prstGeom>
          <a:noFill/>
          <a:ln>
            <a:noFill/>
          </a:ln>
        </p:spPr>
      </p:pic>
      <p:pic>
        <p:nvPicPr>
          <p:cNvPr id="239" name="Google Shape;239;p6"/>
          <p:cNvPicPr preferRelativeResize="0"/>
          <p:nvPr/>
        </p:nvPicPr>
        <p:blipFill rotWithShape="1">
          <a:blip r:embed="rId4">
            <a:alphaModFix/>
          </a:blip>
          <a:srcRect/>
          <a:stretch/>
        </p:blipFill>
        <p:spPr>
          <a:xfrm>
            <a:off x="4931536" y="281015"/>
            <a:ext cx="1545201" cy="2552646"/>
          </a:xfrm>
          <a:prstGeom prst="rect">
            <a:avLst/>
          </a:prstGeom>
          <a:noFill/>
          <a:ln>
            <a:noFill/>
          </a:ln>
        </p:spPr>
      </p:pic>
      <p:pic>
        <p:nvPicPr>
          <p:cNvPr id="240" name="Google Shape;240;p6"/>
          <p:cNvPicPr preferRelativeResize="0"/>
          <p:nvPr/>
        </p:nvPicPr>
        <p:blipFill rotWithShape="1">
          <a:blip r:embed="rId5">
            <a:alphaModFix/>
          </a:blip>
          <a:srcRect/>
          <a:stretch/>
        </p:blipFill>
        <p:spPr>
          <a:xfrm>
            <a:off x="4577322" y="2807624"/>
            <a:ext cx="6492457" cy="1965296"/>
          </a:xfrm>
          <a:prstGeom prst="rect">
            <a:avLst/>
          </a:prstGeom>
          <a:noFill/>
          <a:ln>
            <a:noFill/>
          </a:ln>
        </p:spPr>
      </p:pic>
      <p:pic>
        <p:nvPicPr>
          <p:cNvPr id="241" name="Google Shape;241;p6"/>
          <p:cNvPicPr preferRelativeResize="0"/>
          <p:nvPr/>
        </p:nvPicPr>
        <p:blipFill rotWithShape="1">
          <a:blip r:embed="rId6">
            <a:alphaModFix/>
          </a:blip>
          <a:srcRect/>
          <a:stretch/>
        </p:blipFill>
        <p:spPr>
          <a:xfrm>
            <a:off x="4931536" y="4751183"/>
            <a:ext cx="530532" cy="1989495"/>
          </a:xfrm>
          <a:prstGeom prst="rect">
            <a:avLst/>
          </a:prstGeom>
          <a:noFill/>
          <a:ln>
            <a:noFill/>
          </a:ln>
        </p:spPr>
      </p:pic>
      <p:pic>
        <p:nvPicPr>
          <p:cNvPr id="242" name="Google Shape;242;p6"/>
          <p:cNvPicPr preferRelativeResize="0"/>
          <p:nvPr/>
        </p:nvPicPr>
        <p:blipFill rotWithShape="1">
          <a:blip r:embed="rId7">
            <a:alphaModFix/>
          </a:blip>
          <a:srcRect/>
          <a:stretch/>
        </p:blipFill>
        <p:spPr>
          <a:xfrm>
            <a:off x="5492220" y="4751183"/>
            <a:ext cx="648124" cy="1974820"/>
          </a:xfrm>
          <a:prstGeom prst="rect">
            <a:avLst/>
          </a:prstGeom>
          <a:noFill/>
          <a:ln>
            <a:noFill/>
          </a:ln>
        </p:spPr>
      </p:pic>
      <p:sp>
        <p:nvSpPr>
          <p:cNvPr id="243" name="Google Shape;243;p6"/>
          <p:cNvSpPr/>
          <p:nvPr/>
        </p:nvSpPr>
        <p:spPr>
          <a:xfrm>
            <a:off x="2910206" y="890732"/>
            <a:ext cx="1711292" cy="152729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Option 1. </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(1-2 modules)</a:t>
            </a:r>
            <a:endParaRPr sz="1200">
              <a:solidFill>
                <a:schemeClr val="lt1"/>
              </a:solidFill>
              <a:latin typeface="Calibri"/>
              <a:ea typeface="Calibri"/>
              <a:cs typeface="Calibri"/>
              <a:sym typeface="Calibri"/>
            </a:endParaRPr>
          </a:p>
        </p:txBody>
      </p:sp>
      <p:sp>
        <p:nvSpPr>
          <p:cNvPr id="244" name="Google Shape;244;p6"/>
          <p:cNvSpPr/>
          <p:nvPr/>
        </p:nvSpPr>
        <p:spPr>
          <a:xfrm>
            <a:off x="2910206" y="3635230"/>
            <a:ext cx="1711292" cy="1527291"/>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Option 2. </a:t>
            </a:r>
            <a:endParaRPr/>
          </a:p>
          <a:p>
            <a:pPr marL="0" marR="0" lvl="0" indent="0" algn="ctr" rtl="0">
              <a:spcBef>
                <a:spcPts val="0"/>
              </a:spcBef>
              <a:spcAft>
                <a:spcPts val="0"/>
              </a:spcAft>
              <a:buNone/>
            </a:pPr>
            <a:r>
              <a:rPr lang="en-US" sz="1200">
                <a:solidFill>
                  <a:schemeClr val="lt1"/>
                </a:solidFill>
                <a:latin typeface="Calibri"/>
                <a:ea typeface="Calibri"/>
                <a:cs typeface="Calibri"/>
                <a:sym typeface="Calibri"/>
              </a:rPr>
              <a:t>Full remote rack.  Uses More space</a:t>
            </a:r>
            <a:endParaRPr sz="1200">
              <a:solidFill>
                <a:schemeClr val="lt1"/>
              </a:solidFill>
              <a:latin typeface="Calibri"/>
              <a:ea typeface="Calibri"/>
              <a:cs typeface="Calibri"/>
              <a:sym typeface="Calibri"/>
            </a:endParaRPr>
          </a:p>
        </p:txBody>
      </p:sp>
      <p:sp>
        <p:nvSpPr>
          <p:cNvPr id="245" name="Google Shape;245;p6"/>
          <p:cNvSpPr/>
          <p:nvPr/>
        </p:nvSpPr>
        <p:spPr>
          <a:xfrm>
            <a:off x="486103" y="781715"/>
            <a:ext cx="2443240" cy="6017114"/>
          </a:xfrm>
          <a:prstGeom prst="rect">
            <a:avLst/>
          </a:prstGeom>
          <a:solidFill>
            <a:schemeClr val="accen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6"/>
          <p:cNvSpPr txBox="1"/>
          <p:nvPr/>
        </p:nvSpPr>
        <p:spPr>
          <a:xfrm>
            <a:off x="6578221" y="600500"/>
            <a:ext cx="5036024" cy="2031325"/>
          </a:xfrm>
          <a:prstGeom prst="rect">
            <a:avLst/>
          </a:prstGeom>
          <a:noFill/>
          <a:ln w="9525" cap="flat" cmpd="sng">
            <a:solidFill>
              <a:srgbClr val="42719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IC695CEP001 for one module.  Accepts any module. Integrated Profinet scanner.  Just run 24VDC to the carrier and add IO module.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IC694CEE001 Expansion to a second module.   Only accepts IC694 modules (will not accept IC695xxx modules) </a:t>
            </a:r>
            <a:endParaRPr sz="1800">
              <a:solidFill>
                <a:schemeClr val="dk1"/>
              </a:solidFill>
              <a:latin typeface="Calibri"/>
              <a:ea typeface="Calibri"/>
              <a:cs typeface="Calibri"/>
              <a:sym typeface="Calibri"/>
            </a:endParaRPr>
          </a:p>
        </p:txBody>
      </p:sp>
      <p:sp>
        <p:nvSpPr>
          <p:cNvPr id="247" name="Google Shape;247;p6"/>
          <p:cNvSpPr txBox="1"/>
          <p:nvPr/>
        </p:nvSpPr>
        <p:spPr>
          <a:xfrm>
            <a:off x="6576394" y="4704204"/>
            <a:ext cx="5367956" cy="1477328"/>
          </a:xfrm>
          <a:prstGeom prst="rect">
            <a:avLst/>
          </a:prstGeom>
          <a:noFill/>
          <a:ln w="9525" cap="flat" cmpd="sng">
            <a:solidFill>
              <a:srgbClr val="42719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Profinet to IC695CHSxxx universal base plate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Requires Profinet scanner (IC695PNS001)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Requires power supply (IC695PSxx40)</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Can fit many more modules (both IC694 and IC695)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Takes up more space.  Wires may need to be moved.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1124</Words>
  <Application>Microsoft Office PowerPoint</Application>
  <PresentationFormat>Widescreen</PresentationFormat>
  <Paragraphs>155</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Roboto</vt:lpstr>
      <vt:lpstr>Calibri</vt:lpstr>
      <vt:lpstr>Proxima Nova</vt:lpstr>
      <vt:lpstr>1_Office Theme</vt:lpstr>
      <vt:lpstr>Office Theme</vt:lpstr>
      <vt:lpstr>Migrate from GE Fanuc 9030</vt:lpstr>
      <vt:lpstr>Why should a customer migrate?</vt:lpstr>
      <vt:lpstr>Types of Migration</vt:lpstr>
      <vt:lpstr>Potential Challenges we need to be aware of </vt:lpstr>
      <vt:lpstr>What is the process?</vt:lpstr>
      <vt:lpstr>Basic Migration</vt:lpstr>
      <vt:lpstr>IC695LRE001 = Serial Expansion racks</vt:lpstr>
      <vt:lpstr>What it looks like to Convert project in PME</vt:lpstr>
      <vt:lpstr>Genius Blocks</vt:lpstr>
      <vt:lpstr>Other Communication Cards</vt:lpstr>
      <vt:lpstr>Horner Electric</vt:lpstr>
      <vt:lpstr>Motion Modules</vt:lpstr>
      <vt:lpstr>Migration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Migrate from GE Fanuc 9030</dc:title>
  <dc:creator>Shawn Dooley</dc:creator>
  <cp:lastModifiedBy>sdooley</cp:lastModifiedBy>
  <cp:revision>7</cp:revision>
  <dcterms:created xsi:type="dcterms:W3CDTF">2022-12-08T14:37:27Z</dcterms:created>
  <dcterms:modified xsi:type="dcterms:W3CDTF">2023-06-13T13:56:14Z</dcterms:modified>
</cp:coreProperties>
</file>